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706" r:id="rId2"/>
    <p:sldMasterId id="2147483720" r:id="rId3"/>
    <p:sldMasterId id="2147483729" r:id="rId4"/>
  </p:sldMasterIdLst>
  <p:notesMasterIdLst>
    <p:notesMasterId r:id="rId40"/>
  </p:notesMasterIdLst>
  <p:handoutMasterIdLst>
    <p:handoutMasterId r:id="rId41"/>
  </p:handoutMasterIdLst>
  <p:sldIdLst>
    <p:sldId id="1088" r:id="rId5"/>
    <p:sldId id="1221" r:id="rId6"/>
    <p:sldId id="1259" r:id="rId7"/>
    <p:sldId id="1248" r:id="rId8"/>
    <p:sldId id="1235" r:id="rId9"/>
    <p:sldId id="1246" r:id="rId10"/>
    <p:sldId id="1247" r:id="rId11"/>
    <p:sldId id="1258" r:id="rId12"/>
    <p:sldId id="1090" r:id="rId13"/>
    <p:sldId id="1237" r:id="rId14"/>
    <p:sldId id="1238" r:id="rId15"/>
    <p:sldId id="1241" r:id="rId16"/>
    <p:sldId id="1190" r:id="rId17"/>
    <p:sldId id="1239" r:id="rId18"/>
    <p:sldId id="1219" r:id="rId19"/>
    <p:sldId id="1242" r:id="rId20"/>
    <p:sldId id="1249" r:id="rId21"/>
    <p:sldId id="1223" r:id="rId22"/>
    <p:sldId id="1236" r:id="rId23"/>
    <p:sldId id="1108" r:id="rId24"/>
    <p:sldId id="1244" r:id="rId25"/>
    <p:sldId id="1250" r:id="rId26"/>
    <p:sldId id="1257" r:id="rId27"/>
    <p:sldId id="1207" r:id="rId28"/>
    <p:sldId id="1212" r:id="rId29"/>
    <p:sldId id="1208" r:id="rId30"/>
    <p:sldId id="1211" r:id="rId31"/>
    <p:sldId id="1255" r:id="rId32"/>
    <p:sldId id="1256" r:id="rId33"/>
    <p:sldId id="1254" r:id="rId34"/>
    <p:sldId id="1225" r:id="rId35"/>
    <p:sldId id="1261" r:id="rId36"/>
    <p:sldId id="1230" r:id="rId37"/>
    <p:sldId id="1233" r:id="rId38"/>
    <p:sldId id="1134" r:id="rId39"/>
  </p:sldIdLst>
  <p:sldSz cx="12192000" cy="685800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8536100-C36B-4E78-838B-521AE44BE2EF}">
          <p14:sldIdLst>
            <p14:sldId id="1088"/>
            <p14:sldId id="1221"/>
            <p14:sldId id="1259"/>
            <p14:sldId id="1248"/>
            <p14:sldId id="1235"/>
            <p14:sldId id="1246"/>
            <p14:sldId id="1247"/>
            <p14:sldId id="1258"/>
            <p14:sldId id="1090"/>
            <p14:sldId id="1237"/>
            <p14:sldId id="1238"/>
            <p14:sldId id="1241"/>
            <p14:sldId id="1190"/>
            <p14:sldId id="1239"/>
            <p14:sldId id="1219"/>
            <p14:sldId id="1242"/>
            <p14:sldId id="1249"/>
            <p14:sldId id="1223"/>
            <p14:sldId id="1236"/>
            <p14:sldId id="1108"/>
            <p14:sldId id="1244"/>
            <p14:sldId id="1250"/>
            <p14:sldId id="1257"/>
            <p14:sldId id="1207"/>
            <p14:sldId id="1212"/>
            <p14:sldId id="1208"/>
            <p14:sldId id="1211"/>
            <p14:sldId id="1255"/>
            <p14:sldId id="1256"/>
            <p14:sldId id="1254"/>
            <p14:sldId id="1225"/>
            <p14:sldId id="1261"/>
            <p14:sldId id="1230"/>
            <p14:sldId id="1233"/>
            <p14:sldId id="11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4D76"/>
    <a:srgbClr val="357893"/>
    <a:srgbClr val="D6DCE5"/>
    <a:srgbClr val="D0CECE"/>
    <a:srgbClr val="1A98D0"/>
    <a:srgbClr val="1F497D"/>
    <a:srgbClr val="1A8088"/>
    <a:srgbClr val="22AAE4"/>
    <a:srgbClr val="4A8186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9" autoAdjust="0"/>
    <p:restoredTop sz="90856" autoAdjust="0"/>
  </p:normalViewPr>
  <p:slideViewPr>
    <p:cSldViewPr snapToGrid="0">
      <p:cViewPr varScale="1">
        <p:scale>
          <a:sx n="63" d="100"/>
          <a:sy n="63" d="100"/>
        </p:scale>
        <p:origin x="43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1182"/>
    </p:cViewPr>
  </p:sorterViewPr>
  <p:notesViewPr>
    <p:cSldViewPr snapToGrid="0">
      <p:cViewPr varScale="1">
        <p:scale>
          <a:sx n="76" d="100"/>
          <a:sy n="76" d="100"/>
        </p:scale>
        <p:origin x="166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2553" cy="3408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760" y="1"/>
            <a:ext cx="4302553" cy="3408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82A45-6019-4B3D-BD4A-EC48C4AFDFE8}" type="datetimeFigureOut">
              <a:rPr lang="ru-RU" smtClean="0"/>
              <a:t>17.06.2022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6456871"/>
            <a:ext cx="4302553" cy="3408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760" y="6456871"/>
            <a:ext cx="4302553" cy="3408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305EC-38BD-4074-8265-81618FB086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0105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5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E06E2-8CF7-4E09-A8CA-9152D71BC07F}" type="datetimeFigureOut">
              <a:rPr lang="ru-RU" smtClean="0"/>
              <a:pPr/>
              <a:t>17.06.2022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71387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56613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5" y="6456613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214C6-9991-464F-ABEA-64B3E4623C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952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61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8188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48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376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9529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1678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7439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0543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030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2689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1806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46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jpe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1" y="775964"/>
            <a:ext cx="12192000" cy="7451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80000"/>
              </a:lnSpc>
              <a:defRPr kumimoji="0" lang="en-US" sz="27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51435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7" name="Равнобедренный треугольник 16"/>
          <p:cNvSpPr/>
          <p:nvPr userDrawn="1"/>
        </p:nvSpPr>
        <p:spPr>
          <a:xfrm>
            <a:off x="9205233" y="3919720"/>
            <a:ext cx="2986777" cy="1814889"/>
          </a:xfrm>
          <a:custGeom>
            <a:avLst/>
            <a:gdLst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3598620 w 3598620"/>
              <a:gd name="connsiteY2" fmla="*/ 1814889 h 1814889"/>
              <a:gd name="connsiteX3" fmla="*/ 0 w 3598620"/>
              <a:gd name="connsiteY3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2334" h="1814889">
                <a:moveTo>
                  <a:pt x="0" y="1814889"/>
                </a:moveTo>
                <a:lnTo>
                  <a:pt x="1799310" y="0"/>
                </a:lnTo>
                <a:lnTo>
                  <a:pt x="2266209" y="482478"/>
                </a:lnTo>
                <a:lnTo>
                  <a:pt x="2292334" y="1814889"/>
                </a:lnTo>
                <a:lnTo>
                  <a:pt x="0" y="181488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2374005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68948" y="775962"/>
            <a:ext cx="12123053" cy="7622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>
              <a:defRPr kumimoji="0" lang="en-US" sz="27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514350" fontAlgn="auto">
              <a:lnSpc>
                <a:spcPct val="80000"/>
              </a:lnSpc>
              <a:spcAft>
                <a:spcPts val="0"/>
              </a:spcAft>
              <a:buClrTx/>
              <a:buSzTx/>
              <a:buFontTx/>
              <a:tabLst/>
            </a:pPr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7" name="Равнобедренный треугольник 16"/>
          <p:cNvSpPr/>
          <p:nvPr userDrawn="1"/>
        </p:nvSpPr>
        <p:spPr>
          <a:xfrm>
            <a:off x="9205233" y="3919720"/>
            <a:ext cx="2986777" cy="1814889"/>
          </a:xfrm>
          <a:custGeom>
            <a:avLst/>
            <a:gdLst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3598620 w 3598620"/>
              <a:gd name="connsiteY2" fmla="*/ 1814889 h 1814889"/>
              <a:gd name="connsiteX3" fmla="*/ 0 w 3598620"/>
              <a:gd name="connsiteY3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2334" h="1814889">
                <a:moveTo>
                  <a:pt x="0" y="1814889"/>
                </a:moveTo>
                <a:lnTo>
                  <a:pt x="1799310" y="0"/>
                </a:lnTo>
                <a:lnTo>
                  <a:pt x="2266209" y="482478"/>
                </a:lnTo>
                <a:lnTo>
                  <a:pt x="2292334" y="1814889"/>
                </a:lnTo>
                <a:lnTo>
                  <a:pt x="0" y="181488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6" name="Picture 11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4" t="25043" r="22840" b="24985"/>
          <a:stretch/>
        </p:blipFill>
        <p:spPr bwMode="auto">
          <a:xfrm>
            <a:off x="10172240" y="5995113"/>
            <a:ext cx="2019769" cy="82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593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251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Пользователь\Desktop\158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20489" y="76871"/>
            <a:ext cx="929099" cy="83689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67000"/>
              </a:prstClr>
            </a:outerShdw>
          </a:effectLst>
        </p:spPr>
      </p:pic>
      <p:sp>
        <p:nvSpPr>
          <p:cNvPr id="4" name="Freeform: Shape 20"/>
          <p:cNvSpPr/>
          <p:nvPr userDrawn="1"/>
        </p:nvSpPr>
        <p:spPr>
          <a:xfrm>
            <a:off x="-7" y="10336"/>
            <a:ext cx="10521243" cy="913765"/>
          </a:xfrm>
          <a:custGeom>
            <a:avLst/>
            <a:gdLst>
              <a:gd name="connsiteX0" fmla="*/ 0 w 11700975"/>
              <a:gd name="connsiteY0" fmla="*/ 0 h 1112108"/>
              <a:gd name="connsiteX1" fmla="*/ 11700975 w 11700975"/>
              <a:gd name="connsiteY1" fmla="*/ 0 h 1112108"/>
              <a:gd name="connsiteX2" fmla="*/ 11437879 w 11700975"/>
              <a:gd name="connsiteY2" fmla="*/ 1112108 h 1112108"/>
              <a:gd name="connsiteX3" fmla="*/ 0 w 11700975"/>
              <a:gd name="connsiteY3" fmla="*/ 1112108 h 1112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0975" h="1112108">
                <a:moveTo>
                  <a:pt x="0" y="0"/>
                </a:moveTo>
                <a:lnTo>
                  <a:pt x="11700975" y="0"/>
                </a:lnTo>
                <a:lnTo>
                  <a:pt x="11437879" y="1112108"/>
                </a:lnTo>
                <a:lnTo>
                  <a:pt x="0" y="1112108"/>
                </a:lnTo>
                <a:close/>
              </a:path>
            </a:pathLst>
          </a:cu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t="-408427" b="-11509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5" name="Freeform: Shape 19"/>
          <p:cNvSpPr/>
          <p:nvPr userDrawn="1"/>
        </p:nvSpPr>
        <p:spPr>
          <a:xfrm>
            <a:off x="1" y="0"/>
            <a:ext cx="10521243" cy="913765"/>
          </a:xfrm>
          <a:custGeom>
            <a:avLst/>
            <a:gdLst>
              <a:gd name="connsiteX0" fmla="*/ 0 w 11700975"/>
              <a:gd name="connsiteY0" fmla="*/ 0 h 1112108"/>
              <a:gd name="connsiteX1" fmla="*/ 11700975 w 11700975"/>
              <a:gd name="connsiteY1" fmla="*/ 0 h 1112108"/>
              <a:gd name="connsiteX2" fmla="*/ 11437879 w 11700975"/>
              <a:gd name="connsiteY2" fmla="*/ 1112108 h 1112108"/>
              <a:gd name="connsiteX3" fmla="*/ 0 w 11700975"/>
              <a:gd name="connsiteY3" fmla="*/ 1112108 h 1112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0975" h="1112108">
                <a:moveTo>
                  <a:pt x="0" y="0"/>
                </a:moveTo>
                <a:lnTo>
                  <a:pt x="11700975" y="0"/>
                </a:lnTo>
                <a:lnTo>
                  <a:pt x="11437879" y="1112108"/>
                </a:lnTo>
                <a:lnTo>
                  <a:pt x="0" y="1112108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200381" y="149877"/>
            <a:ext cx="9711265" cy="5486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ts val="3150"/>
              </a:lnSpc>
              <a:spcBef>
                <a:spcPct val="0"/>
              </a:spcBef>
              <a:buNone/>
              <a:tabLst>
                <a:tab pos="2446735" algn="l"/>
              </a:tabLst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endParaRPr lang="ru-RU" sz="3733" dirty="0" smtClean="0"/>
          </a:p>
          <a:p>
            <a:pPr>
              <a:buClrTx/>
              <a:buFontTx/>
            </a:pPr>
            <a:endParaRPr lang="en-US" sz="3733" dirty="0"/>
          </a:p>
        </p:txBody>
      </p:sp>
    </p:spTree>
    <p:extLst>
      <p:ext uri="{BB962C8B-B14F-4D97-AF65-F5344CB8AC3E}">
        <p14:creationId xmlns:p14="http://schemas.microsoft.com/office/powerpoint/2010/main" val="71927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603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045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901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13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204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Равнобедренный треугольник 16"/>
          <p:cNvSpPr/>
          <p:nvPr userDrawn="1"/>
        </p:nvSpPr>
        <p:spPr>
          <a:xfrm>
            <a:off x="9205233" y="3919720"/>
            <a:ext cx="2986777" cy="1814889"/>
          </a:xfrm>
          <a:custGeom>
            <a:avLst/>
            <a:gdLst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3598620 w 3598620"/>
              <a:gd name="connsiteY2" fmla="*/ 1814889 h 1814889"/>
              <a:gd name="connsiteX3" fmla="*/ 0 w 3598620"/>
              <a:gd name="connsiteY3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2334" h="1814889">
                <a:moveTo>
                  <a:pt x="0" y="1814889"/>
                </a:moveTo>
                <a:lnTo>
                  <a:pt x="1799310" y="0"/>
                </a:lnTo>
                <a:lnTo>
                  <a:pt x="2266209" y="482478"/>
                </a:lnTo>
                <a:lnTo>
                  <a:pt x="2292334" y="1814889"/>
                </a:lnTo>
                <a:lnTo>
                  <a:pt x="0" y="181488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2258958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067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765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923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143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383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642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4572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" y="4539050"/>
            <a:ext cx="12192001" cy="2318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9" name="Прямоугольник 8"/>
          <p:cNvSpPr/>
          <p:nvPr userDrawn="1"/>
        </p:nvSpPr>
        <p:spPr>
          <a:xfrm rot="16200000">
            <a:off x="7443690" y="2303279"/>
            <a:ext cx="6275628" cy="3220995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Прямоугольник 9"/>
          <p:cNvSpPr/>
          <p:nvPr userDrawn="1"/>
        </p:nvSpPr>
        <p:spPr>
          <a:xfrm rot="5400000" flipV="1">
            <a:off x="6484928" y="1210825"/>
            <a:ext cx="6141936" cy="5272214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7B1FA-B687-46E7-A007-6D42F28B1774}" type="datetime1">
              <a:rPr lang="ru-RU" smtClean="0"/>
              <a:pPr/>
              <a:t>17.06.2022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073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7B1FA-B687-46E7-A007-6D42F28B1774}" type="datetime1">
              <a:rPr lang="ru-RU" smtClean="0"/>
              <a:pPr/>
              <a:t>17.06.2022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9539" y="737372"/>
            <a:ext cx="11972925" cy="72072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>
              <a:defRPr lang="ru-RU" b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algn="ctr" defTabSz="514337">
              <a:lnSpc>
                <a:spcPct val="80000"/>
              </a:lnSpc>
            </a:pPr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277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1" y="3042300"/>
            <a:ext cx="12208935" cy="3926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-25401" y="3385631"/>
            <a:ext cx="12183533" cy="124692"/>
          </a:xfrm>
          <a:prstGeom prst="rect">
            <a:avLst/>
          </a:prstGeom>
          <a:gradFill flip="none" rotWithShape="1">
            <a:gsLst>
              <a:gs pos="54000">
                <a:srgbClr val="3974AA"/>
              </a:gs>
              <a:gs pos="0">
                <a:srgbClr val="5B8CB9"/>
              </a:gs>
              <a:gs pos="100000">
                <a:srgbClr val="296BA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30422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8" y="113121"/>
            <a:ext cx="524410" cy="657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155" y="26777"/>
            <a:ext cx="1622854" cy="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19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A65E2-C10E-41D5-B4DF-6E2F1A99F31C}" type="datetime1">
              <a:rPr lang="ru-RU"/>
              <a:pPr>
                <a:defRPr/>
              </a:pPr>
              <a:t>17.06.2022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06231-FCD0-42B5-9837-2DE7FFC367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363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4CF6A-0134-4C7C-891C-1D2DFF23DE78}" type="datetime1">
              <a:rPr lang="ru-RU"/>
              <a:pPr>
                <a:defRPr/>
              </a:pPr>
              <a:t>17.06.2022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EFF7D-C093-40B1-A40E-92F37888AD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408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0BD01-C9E0-4B84-8C0D-FF7AD9F9B07C}" type="datetime1">
              <a:rPr lang="ru-RU"/>
              <a:pPr>
                <a:defRPr/>
              </a:pPr>
              <a:t>17.06.2022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F1158-B808-4F5F-9924-2AE555965D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991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75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946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730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" y="4539050"/>
            <a:ext cx="12192001" cy="2318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9" name="Прямоугольник 8"/>
          <p:cNvSpPr/>
          <p:nvPr userDrawn="1"/>
        </p:nvSpPr>
        <p:spPr>
          <a:xfrm rot="16200000">
            <a:off x="7443690" y="2303279"/>
            <a:ext cx="6275628" cy="3220995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Прямоугольник 9"/>
          <p:cNvSpPr/>
          <p:nvPr userDrawn="1"/>
        </p:nvSpPr>
        <p:spPr>
          <a:xfrm rot="5400000" flipV="1">
            <a:off x="6484928" y="1210825"/>
            <a:ext cx="6141936" cy="5272214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7B1FA-B687-46E7-A007-6D42F28B1774}" type="datetime1">
              <a:rPr lang="ru-RU" smtClean="0"/>
              <a:pPr/>
              <a:t>17.06.2022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444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7B1FA-B687-46E7-A007-6D42F28B1774}" type="datetime1">
              <a:rPr lang="ru-RU" smtClean="0"/>
              <a:pPr/>
              <a:t>17.06.2022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9539" y="737372"/>
            <a:ext cx="11972925" cy="72072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>
              <a:defRPr lang="ru-RU" b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algn="ctr" defTabSz="514337">
              <a:lnSpc>
                <a:spcPct val="80000"/>
              </a:lnSpc>
            </a:pPr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589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1" y="3042300"/>
            <a:ext cx="12208935" cy="3926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-25401" y="3385631"/>
            <a:ext cx="12183533" cy="124692"/>
          </a:xfrm>
          <a:prstGeom prst="rect">
            <a:avLst/>
          </a:prstGeom>
          <a:gradFill flip="none" rotWithShape="1">
            <a:gsLst>
              <a:gs pos="54000">
                <a:srgbClr val="3974AA"/>
              </a:gs>
              <a:gs pos="0">
                <a:srgbClr val="5B8CB9"/>
              </a:gs>
              <a:gs pos="100000">
                <a:srgbClr val="296BA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30422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8" y="113121"/>
            <a:ext cx="524410" cy="657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155" y="26777"/>
            <a:ext cx="1622854" cy="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4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A65E2-C10E-41D5-B4DF-6E2F1A99F31C}" type="datetime1">
              <a:rPr lang="ru-RU"/>
              <a:pPr>
                <a:defRPr/>
              </a:pPr>
              <a:t>17.06.2022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06231-FCD0-42B5-9837-2DE7FFC367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251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4CF6A-0134-4C7C-891C-1D2DFF23DE78}" type="datetime1">
              <a:rPr lang="ru-RU"/>
              <a:pPr>
                <a:defRPr/>
              </a:pPr>
              <a:t>17.06.2022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EFF7D-C093-40B1-A40E-92F37888AD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2585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0BD01-C9E0-4B84-8C0D-FF7AD9F9B07C}" type="datetime1">
              <a:rPr lang="ru-RU"/>
              <a:pPr>
                <a:defRPr/>
              </a:pPr>
              <a:t>17.06.2022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F1158-B808-4F5F-9924-2AE555965D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0225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334" y="842432"/>
            <a:ext cx="11894969" cy="72146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514350" fontAlgn="auto">
              <a:lnSpc>
                <a:spcPct val="80000"/>
              </a:lnSpc>
              <a:spcAft>
                <a:spcPts val="0"/>
              </a:spcAft>
              <a:buClrTx/>
              <a:buSzTx/>
              <a:buFontTx/>
              <a:tabLst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2640662"/>
            <a:ext cx="10515600" cy="3536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5" r="8171"/>
          <a:stretch/>
        </p:blipFill>
        <p:spPr>
          <a:xfrm>
            <a:off x="10539821" y="47301"/>
            <a:ext cx="1630369" cy="5850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2" y="114686"/>
            <a:ext cx="603127" cy="628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https://www.mintrans.tver.ru/upload/resize_cache/iblock/59a/1300_880_2/2388_0kexgftyhei.jpg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9" t="6722" r="26368" b="4497"/>
          <a:stretch/>
        </p:blipFill>
        <p:spPr bwMode="auto">
          <a:xfrm>
            <a:off x="8783772" y="87990"/>
            <a:ext cx="670808" cy="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tatmitropolia.ru/www/news2019/12/4269862409_595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589" y="114700"/>
            <a:ext cx="1085231" cy="50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 flipV="1">
            <a:off x="4" y="632402"/>
            <a:ext cx="12170181" cy="3418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 flipV="1">
            <a:off x="10" y="666572"/>
            <a:ext cx="12191999" cy="42730"/>
          </a:xfrm>
          <a:prstGeom prst="line">
            <a:avLst/>
          </a:prstGeom>
          <a:ln w="12700">
            <a:solidFill>
              <a:srgbClr val="FFDB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838203" y="257331"/>
            <a:ext cx="7714020" cy="27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1400" b="1" i="0" u="none" strike="noStrike" kern="1200" cap="none" spc="0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Муниципальное образование город Набережные Челны</a:t>
            </a:r>
            <a:endParaRPr kumimoji="0" lang="ru-RU" sz="1400" b="1" i="0" u="none" strike="noStrike" kern="1200" cap="none" spc="0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26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9" r:id="rId2"/>
    <p:sldLayoutId id="2147483704" r:id="rId3"/>
    <p:sldLayoutId id="2147483705" r:id="rId4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0" lang="ru-RU" sz="2700" b="1" i="0" u="none" strike="noStrike" kern="1200" cap="none" spc="0" normalizeH="0" baseline="0">
          <a:ln>
            <a:noFill/>
          </a:ln>
          <a:solidFill>
            <a:srgbClr val="0070C0"/>
          </a:solidFill>
          <a:effectLst/>
          <a:uLnTx/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B66E8-7E5F-4779-9075-D071C2CFD27E}" type="datetimeFigureOut">
              <a:rPr lang="ru-RU" smtClean="0"/>
              <a:t>17.06.2022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9" y="38377"/>
            <a:ext cx="603127" cy="6534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 flipV="1">
            <a:off x="4" y="632402"/>
            <a:ext cx="12170181" cy="3418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 flipV="1">
            <a:off x="10" y="666572"/>
            <a:ext cx="12191999" cy="42730"/>
          </a:xfrm>
          <a:prstGeom prst="line">
            <a:avLst/>
          </a:prstGeom>
          <a:ln w="12700">
            <a:solidFill>
              <a:srgbClr val="FFDB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155" y="26777"/>
            <a:ext cx="1622854" cy="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9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" y="4687332"/>
            <a:ext cx="12192001" cy="2170670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37F57C1-05F3-4189-8FD2-935BB34D1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0D3EC80-8D38-43E2-92B6-451817541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B07B1FA-B687-46E7-A007-6D42F28B1774}" type="datetime1">
              <a:rPr lang="ru-RU" smtClean="0"/>
              <a:pPr/>
              <a:t>17.06.2022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36E806D-70B9-456E-A58D-37D97E328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37B4D4D1-68FB-4DD7-B491-AC7FBD5B4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5" y="632405"/>
            <a:ext cx="12170181" cy="34183"/>
          </a:xfrm>
          <a:prstGeom prst="line">
            <a:avLst/>
          </a:prstGeom>
          <a:ln w="12700">
            <a:solidFill>
              <a:srgbClr val="0C30F8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 flipV="1">
            <a:off x="12" y="666573"/>
            <a:ext cx="12191999" cy="4273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" y="15634"/>
            <a:ext cx="525524" cy="6592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155" y="26777"/>
            <a:ext cx="1622854" cy="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6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5" r:id="rId2"/>
    <p:sldLayoutId id="2147483722" r:id="rId3"/>
    <p:sldLayoutId id="2147483723" r:id="rId4"/>
    <p:sldLayoutId id="2147483724" r:id="rId5"/>
    <p:sldLayoutId id="2147483726" r:id="rId6"/>
    <p:sldLayoutId id="2147483727" r:id="rId7"/>
    <p:sldLayoutId id="2147483728" r:id="rId8"/>
    <p:sldLayoutId id="2147483738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685808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3" indent="-171453" algn="l" defTabSz="685808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14357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7261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66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43070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85974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879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3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687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808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3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7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2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6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0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235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" y="4687332"/>
            <a:ext cx="12192001" cy="2170670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37F57C1-05F3-4189-8FD2-935BB34D1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0D3EC80-8D38-43E2-92B6-451817541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B07B1FA-B687-46E7-A007-6D42F28B1774}" type="datetime1">
              <a:rPr lang="ru-RU" smtClean="0"/>
              <a:pPr/>
              <a:t>17.06.2022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36E806D-70B9-456E-A58D-37D97E328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37B4D4D1-68FB-4DD7-B491-AC7FBD5B4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5" y="632405"/>
            <a:ext cx="12170181" cy="34183"/>
          </a:xfrm>
          <a:prstGeom prst="line">
            <a:avLst/>
          </a:prstGeom>
          <a:ln w="12700">
            <a:solidFill>
              <a:srgbClr val="0C30F8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 flipV="1">
            <a:off x="12" y="666573"/>
            <a:ext cx="12191999" cy="4273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" y="123115"/>
            <a:ext cx="371929" cy="466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155" y="26777"/>
            <a:ext cx="1622854" cy="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4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685808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3" indent="-171453" algn="l" defTabSz="685808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14357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7261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66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43070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85974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879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3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687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808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3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7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2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6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0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235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3" Type="http://schemas.openxmlformats.org/officeDocument/2006/relationships/image" Target="../media/image41.png"/><Relationship Id="rId12" Type="http://schemas.openxmlformats.org/officeDocument/2006/relationships/image" Target="../media/image13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t.me/delovye_chelny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nzhukovskiy.ru/upload/gallery/327/105827_1846ca4bb70fa0bfeb96396259328826fc877365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"/>
          <a:stretch/>
        </p:blipFill>
        <p:spPr bwMode="auto">
          <a:xfrm>
            <a:off x="2968480" y="724277"/>
            <a:ext cx="9116841" cy="613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971" y="724277"/>
            <a:ext cx="4780230" cy="6133723"/>
          </a:xfrm>
          <a:custGeom>
            <a:avLst/>
            <a:gdLst>
              <a:gd name="connsiteX0" fmla="*/ 0 w 8781862"/>
              <a:gd name="connsiteY0" fmla="*/ 0 h 6124670"/>
              <a:gd name="connsiteX1" fmla="*/ 8781862 w 8781862"/>
              <a:gd name="connsiteY1" fmla="*/ 0 h 6124670"/>
              <a:gd name="connsiteX2" fmla="*/ 8781862 w 8781862"/>
              <a:gd name="connsiteY2" fmla="*/ 6124670 h 6124670"/>
              <a:gd name="connsiteX3" fmla="*/ 0 w 8781862"/>
              <a:gd name="connsiteY3" fmla="*/ 6124670 h 6124670"/>
              <a:gd name="connsiteX4" fmla="*/ 0 w 8781862"/>
              <a:gd name="connsiteY4" fmla="*/ 0 h 6124670"/>
              <a:gd name="connsiteX0" fmla="*/ 0 w 8781862"/>
              <a:gd name="connsiteY0" fmla="*/ 0 h 6124670"/>
              <a:gd name="connsiteX1" fmla="*/ 6337426 w 8781862"/>
              <a:gd name="connsiteY1" fmla="*/ 9054 h 6124670"/>
              <a:gd name="connsiteX2" fmla="*/ 8781862 w 8781862"/>
              <a:gd name="connsiteY2" fmla="*/ 6124670 h 6124670"/>
              <a:gd name="connsiteX3" fmla="*/ 0 w 8781862"/>
              <a:gd name="connsiteY3" fmla="*/ 6124670 h 6124670"/>
              <a:gd name="connsiteX4" fmla="*/ 0 w 8781862"/>
              <a:gd name="connsiteY4" fmla="*/ 0 h 6124670"/>
              <a:gd name="connsiteX0" fmla="*/ 0 w 8781862"/>
              <a:gd name="connsiteY0" fmla="*/ 0 h 6124670"/>
              <a:gd name="connsiteX1" fmla="*/ 3621387 w 8781862"/>
              <a:gd name="connsiteY1" fmla="*/ 0 h 6124670"/>
              <a:gd name="connsiteX2" fmla="*/ 8781862 w 8781862"/>
              <a:gd name="connsiteY2" fmla="*/ 6124670 h 6124670"/>
              <a:gd name="connsiteX3" fmla="*/ 0 w 8781862"/>
              <a:gd name="connsiteY3" fmla="*/ 6124670 h 6124670"/>
              <a:gd name="connsiteX4" fmla="*/ 0 w 8781862"/>
              <a:gd name="connsiteY4" fmla="*/ 0 h 6124670"/>
              <a:gd name="connsiteX0" fmla="*/ 0 w 5450187"/>
              <a:gd name="connsiteY0" fmla="*/ 0 h 6133723"/>
              <a:gd name="connsiteX1" fmla="*/ 3621387 w 5450187"/>
              <a:gd name="connsiteY1" fmla="*/ 0 h 6133723"/>
              <a:gd name="connsiteX2" fmla="*/ 5450187 w 5450187"/>
              <a:gd name="connsiteY2" fmla="*/ 6133723 h 6133723"/>
              <a:gd name="connsiteX3" fmla="*/ 0 w 5450187"/>
              <a:gd name="connsiteY3" fmla="*/ 6124670 h 6133723"/>
              <a:gd name="connsiteX4" fmla="*/ 0 w 5450187"/>
              <a:gd name="connsiteY4" fmla="*/ 0 h 613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187" h="6133723">
                <a:moveTo>
                  <a:pt x="0" y="0"/>
                </a:moveTo>
                <a:lnTo>
                  <a:pt x="3621387" y="0"/>
                </a:lnTo>
                <a:lnTo>
                  <a:pt x="5450187" y="6133723"/>
                </a:lnTo>
                <a:lnTo>
                  <a:pt x="0" y="6124670"/>
                </a:lnTo>
                <a:lnTo>
                  <a:pt x="0" y="0"/>
                </a:lnTo>
                <a:close/>
              </a:path>
            </a:pathLst>
          </a:custGeom>
          <a:solidFill>
            <a:srgbClr val="1A8088"/>
          </a:solidFill>
        </p:spPr>
        <p:txBody>
          <a:bodyPr/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Федеральные, </a:t>
            </a:r>
            <a:b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региональные, муниципальные</a:t>
            </a: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антикризисные </a:t>
            </a:r>
            <a:b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поддержки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endParaRPr lang="ru-RU" sz="1800" b="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20491" y="5959863"/>
            <a:ext cx="435471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Заместитель Руководителя </a:t>
            </a:r>
            <a:b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Исполнительного комитета</a:t>
            </a:r>
            <a:b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Н.А. </a:t>
            </a:r>
            <a:r>
              <a:rPr lang="ru-RU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Кропотова</a:t>
            </a:r>
            <a:endParaRPr 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28921" y="5491832"/>
            <a:ext cx="29966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</a:t>
            </a:r>
            <a:r>
              <a:rPr kumimoji="0" lang="ru-RU" sz="2000" b="1" i="0" u="none" strike="noStrike" kern="1200" cap="none" spc="0" normalizeH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</a:t>
            </a: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региональные меры поддержки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58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612" y="691958"/>
            <a:ext cx="9144000" cy="53885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Системообразующие предприятия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54" y="1430386"/>
            <a:ext cx="658911" cy="10824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http://madeintatarstan.com/sites/default/files/2017-02/%D0%9A%D0%91%D0%9A%20%D0%9B%D0%BE%D0%B3%D0%BE%D1%82%D0%B8%D0%B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009" y="3381283"/>
            <a:ext cx="938165" cy="93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79323" y="3005972"/>
            <a:ext cx="2122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ЗАОр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НП «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НЧ КБК</a:t>
            </a:r>
            <a:endParaRPr lang="ru-RU" sz="16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им. </a:t>
            </a:r>
            <a:r>
              <a:rPr lang="ru-RU" sz="1600" b="1" dirty="0" err="1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С.П.Титова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796519" y="1356118"/>
            <a:ext cx="2501655" cy="1210973"/>
            <a:chOff x="1408233" y="1226735"/>
            <a:chExt cx="3126917" cy="782242"/>
          </a:xfrm>
        </p:grpSpPr>
        <p:cxnSp>
          <p:nvCxnSpPr>
            <p:cNvPr id="9" name="Прямая соединительная линия 8"/>
            <p:cNvCxnSpPr/>
            <p:nvPr/>
          </p:nvCxnSpPr>
          <p:spPr bwMode="auto">
            <a:xfrm>
              <a:off x="1408233" y="1999852"/>
              <a:ext cx="3126917" cy="6463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 bwMode="auto">
            <a:xfrm>
              <a:off x="1470803" y="1226735"/>
              <a:ext cx="0" cy="782242"/>
            </a:xfrm>
            <a:prstGeom prst="line">
              <a:avLst/>
            </a:prstGeom>
            <a:ln w="152400">
              <a:gradFill>
                <a:gsLst>
                  <a:gs pos="4000">
                    <a:schemeClr val="tx2">
                      <a:lumMod val="20000"/>
                      <a:lumOff val="80000"/>
                    </a:schemeClr>
                  </a:gs>
                  <a:gs pos="49000">
                    <a:srgbClr val="024D76"/>
                  </a:gs>
                  <a:gs pos="83000">
                    <a:srgbClr val="024D76"/>
                  </a:gs>
                  <a:gs pos="100000">
                    <a:srgbClr val="024D7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899063" y="1389853"/>
            <a:ext cx="1628539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ПАО 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КАМАЗ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>
              <a:lnSpc>
                <a:spcPct val="80000"/>
              </a:lnSpc>
            </a:pPr>
            <a:endParaRPr lang="ru-RU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762539" y="3011250"/>
            <a:ext cx="2610052" cy="1271720"/>
            <a:chOff x="614274" y="3583205"/>
            <a:chExt cx="4285146" cy="1563659"/>
          </a:xfrm>
        </p:grpSpPr>
        <p:cxnSp>
          <p:nvCxnSpPr>
            <p:cNvPr id="13" name="Прямая соединительная линия 12"/>
            <p:cNvCxnSpPr/>
            <p:nvPr/>
          </p:nvCxnSpPr>
          <p:spPr bwMode="auto">
            <a:xfrm flipV="1">
              <a:off x="614274" y="5146807"/>
              <a:ext cx="4285146" cy="57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 bwMode="auto">
            <a:xfrm>
              <a:off x="710404" y="3583205"/>
              <a:ext cx="0" cy="1555024"/>
            </a:xfrm>
            <a:prstGeom prst="line">
              <a:avLst/>
            </a:prstGeom>
            <a:ln w="152400">
              <a:gradFill>
                <a:gsLst>
                  <a:gs pos="4000">
                    <a:schemeClr val="tx2">
                      <a:lumMod val="20000"/>
                      <a:lumOff val="80000"/>
                    </a:schemeClr>
                  </a:gs>
                  <a:gs pos="49000">
                    <a:srgbClr val="024D76"/>
                  </a:gs>
                  <a:gs pos="83000">
                    <a:srgbClr val="024D76"/>
                  </a:gs>
                  <a:gs pos="100000">
                    <a:srgbClr val="024D7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Прямоугольник 20"/>
          <p:cNvSpPr/>
          <p:nvPr/>
        </p:nvSpPr>
        <p:spPr>
          <a:xfrm>
            <a:off x="1396854" y="4725972"/>
            <a:ext cx="9841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Протокол	заседания Правительственной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комиссии по повышению устойчивости развития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российской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экономики от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20.03.2020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г. №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621239" y="5212788"/>
            <a:ext cx="625259" cy="609637"/>
            <a:chOff x="4787656" y="5283450"/>
            <a:chExt cx="567259" cy="608154"/>
          </a:xfrm>
        </p:grpSpPr>
        <p:sp>
          <p:nvSpPr>
            <p:cNvPr id="24" name="Шестиугольник 23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35" name="Прямоугольник 34"/>
          <p:cNvSpPr/>
          <p:nvPr/>
        </p:nvSpPr>
        <p:spPr>
          <a:xfrm>
            <a:off x="1466807" y="5527028"/>
            <a:ext cx="102497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перечень системообразующих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предприятий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РФ включены </a:t>
            </a:r>
            <a:r>
              <a:rPr lang="ru-RU" sz="20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60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организаций РТ.</a:t>
            </a:r>
          </a:p>
        </p:txBody>
      </p:sp>
      <p:pic>
        <p:nvPicPr>
          <p:cNvPr id="1028" name="Picture 4" descr="https://fs.rr.prod.perx.ru/renault_ring/7ee5fd99359c4fb2994fbe34eb56074e/logo-TTS-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209" y="3681706"/>
            <a:ext cx="1186085" cy="51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Группа 25"/>
          <p:cNvGrpSpPr/>
          <p:nvPr/>
        </p:nvGrpSpPr>
        <p:grpSpPr>
          <a:xfrm>
            <a:off x="3963931" y="2941956"/>
            <a:ext cx="2319905" cy="1313323"/>
            <a:chOff x="710404" y="3583205"/>
            <a:chExt cx="4285146" cy="1555024"/>
          </a:xfrm>
        </p:grpSpPr>
        <p:cxnSp>
          <p:nvCxnSpPr>
            <p:cNvPr id="27" name="Прямая соединительная линия 26"/>
            <p:cNvCxnSpPr/>
            <p:nvPr/>
          </p:nvCxnSpPr>
          <p:spPr bwMode="auto">
            <a:xfrm flipV="1">
              <a:off x="710404" y="5125050"/>
              <a:ext cx="4285146" cy="57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 bwMode="auto">
            <a:xfrm>
              <a:off x="710404" y="3583205"/>
              <a:ext cx="0" cy="1555024"/>
            </a:xfrm>
            <a:prstGeom prst="line">
              <a:avLst/>
            </a:prstGeom>
            <a:ln w="152400">
              <a:gradFill>
                <a:gsLst>
                  <a:gs pos="4000">
                    <a:schemeClr val="tx2">
                      <a:lumMod val="20000"/>
                      <a:lumOff val="80000"/>
                    </a:schemeClr>
                  </a:gs>
                  <a:gs pos="49000">
                    <a:srgbClr val="024D76"/>
                  </a:gs>
                  <a:gs pos="83000">
                    <a:srgbClr val="024D76"/>
                  </a:gs>
                  <a:gs pos="100000">
                    <a:srgbClr val="024D7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Прямоугольник 28"/>
          <p:cNvSpPr/>
          <p:nvPr/>
        </p:nvSpPr>
        <p:spPr>
          <a:xfrm>
            <a:off x="4163312" y="2969782"/>
            <a:ext cx="3590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ООО 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«УК </a:t>
            </a:r>
          </a:p>
          <a:p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ru-RU" sz="1600" b="1" dirty="0" err="1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ТрансТехСервис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"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3896147" y="1306498"/>
            <a:ext cx="2422619" cy="1332319"/>
            <a:chOff x="649069" y="3770290"/>
            <a:chExt cx="4285146" cy="1367939"/>
          </a:xfrm>
        </p:grpSpPr>
        <p:cxnSp>
          <p:nvCxnSpPr>
            <p:cNvPr id="32" name="Прямая соединительная линия 31"/>
            <p:cNvCxnSpPr/>
            <p:nvPr/>
          </p:nvCxnSpPr>
          <p:spPr bwMode="auto">
            <a:xfrm flipV="1">
              <a:off x="649069" y="5128755"/>
              <a:ext cx="4285146" cy="57"/>
            </a:xfrm>
            <a:prstGeom prst="line">
              <a:avLst/>
            </a:prstGeom>
            <a:ln w="38100">
              <a:gradFill>
                <a:gsLst>
                  <a:gs pos="4000">
                    <a:schemeClr val="tx2">
                      <a:lumMod val="20000"/>
                      <a:lumOff val="80000"/>
                    </a:schemeClr>
                  </a:gs>
                  <a:gs pos="49000">
                    <a:srgbClr val="024D76"/>
                  </a:gs>
                  <a:gs pos="83000">
                    <a:srgbClr val="024D76"/>
                  </a:gs>
                  <a:gs pos="100000">
                    <a:srgbClr val="024D7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 bwMode="auto">
            <a:xfrm>
              <a:off x="710404" y="3770290"/>
              <a:ext cx="0" cy="1367939"/>
            </a:xfrm>
            <a:prstGeom prst="line">
              <a:avLst/>
            </a:prstGeom>
            <a:ln w="127000">
              <a:gradFill>
                <a:gsLst>
                  <a:gs pos="4000">
                    <a:schemeClr val="tx2">
                      <a:lumMod val="20000"/>
                      <a:lumOff val="80000"/>
                    </a:schemeClr>
                  </a:gs>
                  <a:gs pos="49000">
                    <a:srgbClr val="024D76"/>
                  </a:gs>
                  <a:gs pos="83000">
                    <a:srgbClr val="024D76"/>
                  </a:gs>
                  <a:gs pos="100000">
                    <a:srgbClr val="024D7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Прямоугольник 33"/>
          <p:cNvSpPr/>
          <p:nvPr/>
        </p:nvSpPr>
        <p:spPr>
          <a:xfrm>
            <a:off x="4135147" y="1324296"/>
            <a:ext cx="2238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ООО 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«ХАИР»</a:t>
            </a:r>
            <a:endParaRPr lang="ru-RU" b="1" i="1" dirty="0" smtClean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0910" y="2126085"/>
            <a:ext cx="1222926" cy="3852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1972" y="1306498"/>
            <a:ext cx="2119339" cy="1431677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7103201" y="1270842"/>
            <a:ext cx="2238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ОАО «РИАТ»</a:t>
            </a:r>
            <a:endParaRPr lang="ru-RU" b="1" i="1" dirty="0" smtClean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1" name="Группа 40"/>
          <p:cNvGrpSpPr/>
          <p:nvPr/>
        </p:nvGrpSpPr>
        <p:grpSpPr>
          <a:xfrm>
            <a:off x="7972474" y="1659665"/>
            <a:ext cx="1020395" cy="936623"/>
            <a:chOff x="723900" y="2387600"/>
            <a:chExt cx="1346200" cy="123190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723900" y="2387600"/>
              <a:ext cx="1346200" cy="1231900"/>
            </a:xfrm>
            <a:prstGeom prst="rect">
              <a:avLst/>
            </a:prstGeom>
            <a:solidFill>
              <a:srgbClr val="016BB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Picture 2" descr="http://www.riat.ru/file/i_pic/logo/logo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825" y="2479674"/>
              <a:ext cx="1276350" cy="1047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1972" y="3057987"/>
            <a:ext cx="2119339" cy="1258389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7081175" y="3008325"/>
            <a:ext cx="20451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АО «ТЭФ «КТС"</a:t>
            </a:r>
            <a:endParaRPr lang="ru-RU" sz="16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9" name="Picture 2" descr="https://www.a-terror.ru/assets/image-cache/content/Otziv/1-2-kamatrnsservis-photo.d4747a5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524" y="3334969"/>
            <a:ext cx="1075214" cy="99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1266" y="1306529"/>
            <a:ext cx="2342064" cy="14316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687086" y="1220576"/>
            <a:ext cx="15696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ООО «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НЧТЗ»</a:t>
            </a:r>
            <a:endParaRPr lang="ru-RU" sz="16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35812" y="1835258"/>
            <a:ext cx="900044" cy="67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0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140" y="775965"/>
            <a:ext cx="10685579" cy="102567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Критерии включения в перечень</a:t>
            </a:r>
            <a:b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системообразующих организаций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49926" y="1918116"/>
            <a:ext cx="9551499" cy="2441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1971" indent="-285750">
              <a:spcBef>
                <a:spcPts val="505"/>
              </a:spcBef>
              <a:buFont typeface="Wingdings" panose="05000000000000000000" pitchFamily="2" charset="2"/>
              <a:buChar char="Ø"/>
              <a:tabLst>
                <a:tab pos="694055" algn="l"/>
                <a:tab pos="694690" algn="l"/>
              </a:tabLst>
            </a:pP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универсальные показатели </a:t>
            </a:r>
          </a:p>
          <a:p>
            <a:pPr marL="236221">
              <a:spcBef>
                <a:spcPts val="505"/>
              </a:spcBef>
              <a:tabLst>
                <a:tab pos="694055" algn="l"/>
                <a:tab pos="694690" algn="l"/>
              </a:tabLst>
            </a:pPr>
            <a:r>
              <a:rPr lang="ru-RU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(выручка, численность персонала),</a:t>
            </a:r>
          </a:p>
          <a:p>
            <a:pPr marL="521971" indent="-285750">
              <a:spcBef>
                <a:spcPts val="505"/>
              </a:spcBef>
              <a:buFont typeface="Wingdings" panose="05000000000000000000" pitchFamily="2" charset="2"/>
              <a:buChar char="Ø"/>
              <a:tabLst>
                <a:tab pos="694055" algn="l"/>
                <a:tab pos="694690" algn="l"/>
              </a:tabLst>
            </a:pP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индивидуальные показатели, учитывающие специфику соответствующих отраслей</a:t>
            </a:r>
            <a:r>
              <a:rPr lang="ru-RU" sz="2000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36221">
              <a:spcBef>
                <a:spcPts val="505"/>
              </a:spcBef>
              <a:tabLst>
                <a:tab pos="694055" algn="l"/>
                <a:tab pos="694690" algn="l"/>
              </a:tabLst>
            </a:pPr>
            <a:endParaRPr lang="ru-RU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36221">
              <a:spcBef>
                <a:spcPts val="505"/>
              </a:spcBef>
              <a:tabLst>
                <a:tab pos="694055" algn="l"/>
                <a:tab pos="69469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Критерии разработаны для </a:t>
            </a:r>
            <a:r>
              <a:rPr lang="ru-RU" sz="20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79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видов экономической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деятельности  ( за последнюю неделю добавилось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отраслей)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211959" y="2060185"/>
            <a:ext cx="8474043" cy="2545688"/>
            <a:chOff x="1463221" y="1232093"/>
            <a:chExt cx="3548977" cy="782242"/>
          </a:xfrm>
        </p:grpSpPr>
        <p:cxnSp>
          <p:nvCxnSpPr>
            <p:cNvPr id="5" name="Прямая соединительная линия 4"/>
            <p:cNvCxnSpPr/>
            <p:nvPr/>
          </p:nvCxnSpPr>
          <p:spPr bwMode="auto">
            <a:xfrm flipV="1">
              <a:off x="1463221" y="2008604"/>
              <a:ext cx="3548977" cy="29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 bwMode="auto">
            <a:xfrm>
              <a:off x="1470803" y="1232093"/>
              <a:ext cx="0" cy="782242"/>
            </a:xfrm>
            <a:prstGeom prst="line">
              <a:avLst/>
            </a:prstGeom>
            <a:ln w="88900">
              <a:solidFill>
                <a:srgbClr val="024D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Прямоугольник 9"/>
          <p:cNvSpPr/>
          <p:nvPr/>
        </p:nvSpPr>
        <p:spPr>
          <a:xfrm>
            <a:off x="1651872" y="4957497"/>
            <a:ext cx="997243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РФ от 10 мая 2020 г. N 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651</a:t>
            </a:r>
          </a:p>
          <a:p>
            <a:pPr algn="just"/>
            <a:r>
              <a:rPr lang="ru-RU" sz="14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ru-RU" sz="1400" b="1" i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 мерах поддержки системообразующих организаций”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928329" y="4964896"/>
            <a:ext cx="567259" cy="608154"/>
            <a:chOff x="4787656" y="5283450"/>
            <a:chExt cx="567259" cy="608154"/>
          </a:xfrm>
        </p:grpSpPr>
        <p:sp>
          <p:nvSpPr>
            <p:cNvPr id="19" name="Шестиугольник 18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51872" y="5741885"/>
            <a:ext cx="99136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Протокол заседания Правительственной комиссии по повышению устойчивости развития российской экономики от 10.04.2020 г. № 7кв. (критерии и порядок включения предприятий в перечень)</a:t>
            </a:r>
          </a:p>
        </p:txBody>
      </p:sp>
    </p:spTree>
    <p:extLst>
      <p:ext uri="{BB962C8B-B14F-4D97-AF65-F5344CB8AC3E}">
        <p14:creationId xmlns:p14="http://schemas.microsoft.com/office/powerpoint/2010/main" val="323652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612" y="691957"/>
            <a:ext cx="11253434" cy="97063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Рабочая поездка заместителя 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Премьер-министра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РТ 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министра 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экономики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РТ </a:t>
            </a:r>
            <a:r>
              <a:rPr lang="ru-RU" sz="2800" b="1" dirty="0" err="1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Шагиахметова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М.Р.</a:t>
            </a:r>
          </a:p>
        </p:txBody>
      </p:sp>
      <p:sp>
        <p:nvSpPr>
          <p:cNvPr id="14" name="AutoShape 2" descr="http://nabchelny.ru/upload/files/user/1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4" descr="http://nabchelny.ru/upload/files/user/11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6654" y="1626489"/>
            <a:ext cx="3275029" cy="2182500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5288492" y="4733984"/>
            <a:ext cx="1628539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ПАО 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КАМАЗ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>
              <a:lnSpc>
                <a:spcPct val="80000"/>
              </a:lnSpc>
            </a:pPr>
            <a:endParaRPr lang="ru-RU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55575" y="3808989"/>
            <a:ext cx="4042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ЗАОр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НП «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НЧ КБК им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1600" b="1" dirty="0" err="1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С.П.Титова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306998" y="6405782"/>
            <a:ext cx="2238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ООО 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«ХАИР»</a:t>
            </a:r>
            <a:endParaRPr lang="ru-RU" b="1" i="1" dirty="0" smtClean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9059242" y="3808989"/>
            <a:ext cx="2238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ОАО «РИАТ»</a:t>
            </a:r>
            <a:endParaRPr lang="ru-RU" b="1" i="1" dirty="0" smtClean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9179338" y="6339121"/>
            <a:ext cx="15696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ООО «</a:t>
            </a:r>
            <a: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НЧТЗ»</a:t>
            </a:r>
            <a:endParaRPr lang="ru-RU" sz="16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368" y="4179387"/>
            <a:ext cx="3274315" cy="21828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8" r="6008" b="18347"/>
          <a:stretch/>
        </p:blipFill>
        <p:spPr>
          <a:xfrm>
            <a:off x="572466" y="1626489"/>
            <a:ext cx="3275538" cy="2182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887" y="2551484"/>
            <a:ext cx="3273750" cy="218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" t="2586" r="5537" b="14254"/>
          <a:stretch/>
        </p:blipFill>
        <p:spPr>
          <a:xfrm>
            <a:off x="576961" y="4220439"/>
            <a:ext cx="3271043" cy="2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0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6982" y="795454"/>
            <a:ext cx="2897850" cy="53885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ПАО «КАМАЗ»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1626" y="3325836"/>
            <a:ext cx="350929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104,4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% </a:t>
            </a: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индекс промышленного </a:t>
            </a: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производства</a:t>
            </a:r>
            <a:endParaRPr lang="ru-RU" sz="20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21626" y="2415472"/>
            <a:ext cx="315022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71,0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млрд руб.  </a:t>
            </a: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отгружено продукции</a:t>
            </a: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u-RU" sz="20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21626" y="4695441"/>
            <a:ext cx="333296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15356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ед. </a:t>
            </a: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произведено грузовых </a:t>
            </a: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автомобилей</a:t>
            </a: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u-RU" sz="20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21626" y="1674835"/>
            <a:ext cx="41953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январь – апрель 2022 года</a:t>
            </a:r>
            <a:endParaRPr lang="ru-RU" sz="20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497" y="1488688"/>
            <a:ext cx="7177999" cy="461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9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6982" y="795454"/>
            <a:ext cx="2897850" cy="53885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 труда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7247" y="3759146"/>
            <a:ext cx="485261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1206</a:t>
            </a:r>
            <a:r>
              <a:rPr lang="ru-RU" sz="20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чел. </a:t>
            </a: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численность  зарегистрированных</a:t>
            </a: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безработных</a:t>
            </a: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u-RU" sz="20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21626" y="2415472"/>
            <a:ext cx="47746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0,43 %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уровень зарегистрированной </a:t>
            </a: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безработицы</a:t>
            </a:r>
          </a:p>
          <a:p>
            <a:pPr>
              <a:lnSpc>
                <a:spcPct val="80000"/>
              </a:lnSpc>
            </a:pPr>
            <a:endParaRPr lang="ru-RU" sz="20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85000" y="5021030"/>
            <a:ext cx="305243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5321</a:t>
            </a:r>
            <a:endParaRPr lang="ru-RU" sz="2400" b="1" dirty="0" smtClean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количество вакансий</a:t>
            </a: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u-RU" sz="20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76982" y="1261309"/>
            <a:ext cx="31518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15 июня 2022 года</a:t>
            </a:r>
            <a:endParaRPr lang="ru-RU" sz="20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77397" y="967794"/>
            <a:ext cx="2345148" cy="11071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38"/>
          <a:stretch/>
        </p:blipFill>
        <p:spPr>
          <a:xfrm>
            <a:off x="6326971" y="2202437"/>
            <a:ext cx="5619606" cy="437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0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68" y="1002852"/>
            <a:ext cx="2897850" cy="53885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Рынок труда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46355" y="2331091"/>
            <a:ext cx="4909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391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чел. - в простое </a:t>
            </a:r>
          </a:p>
          <a:p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предприятиях</a:t>
            </a:r>
            <a:endParaRPr lang="ru-RU" sz="24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u-RU" sz="20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68922" y="2331091"/>
            <a:ext cx="4945327" cy="1495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7402 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чел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 - в режиме неполной рабочей недели </a:t>
            </a:r>
          </a:p>
          <a:p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21 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предприятиях</a:t>
            </a:r>
          </a:p>
          <a:p>
            <a:pPr>
              <a:lnSpc>
                <a:spcPct val="80000"/>
              </a:lnSpc>
            </a:pPr>
            <a:endParaRPr lang="ru-RU" sz="24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349192" y="4359237"/>
            <a:ext cx="584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- профессиональное обучение  для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3153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чел.,</a:t>
            </a:r>
          </a:p>
          <a:p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сумма поддержки </a:t>
            </a:r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161,2 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млн руб.</a:t>
            </a:r>
          </a:p>
          <a:p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организациях</a:t>
            </a:r>
            <a:endParaRPr lang="ru-RU" sz="24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46168" y="1440775"/>
            <a:ext cx="31518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15 июня 2022 года</a:t>
            </a:r>
            <a:endParaRPr lang="ru-RU" sz="2000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44364" y="1016435"/>
            <a:ext cx="2118699" cy="10002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14509" y="3724175"/>
            <a:ext cx="26725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Организовано: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1368" y="4414605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временное трудоустройство для </a:t>
            </a:r>
          </a:p>
          <a:p>
            <a:r>
              <a:rPr lang="ru-RU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6861 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чел., </a:t>
            </a:r>
            <a:endParaRPr lang="ru-RU" sz="24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сумма поддержки </a:t>
            </a:r>
            <a:r>
              <a:rPr lang="ru-RU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388,8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млн руб.</a:t>
            </a:r>
          </a:p>
          <a:p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19 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организациях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50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95" t="11531"/>
          <a:stretch/>
        </p:blipFill>
        <p:spPr>
          <a:xfrm>
            <a:off x="809624" y="869502"/>
            <a:ext cx="6210301" cy="561718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513" y="1221854"/>
            <a:ext cx="4209922" cy="3807346"/>
          </a:xfrm>
          <a:prstGeom prst="rect">
            <a:avLst/>
          </a:prstGeom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5657850" y="4724400"/>
            <a:ext cx="2314575" cy="1524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76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trk-saratov.ru/wp-content/uploads/2020/04/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5"/>
          <a:stretch/>
        </p:blipFill>
        <p:spPr bwMode="auto">
          <a:xfrm>
            <a:off x="1524002" y="775965"/>
            <a:ext cx="9143987" cy="607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1486" y="775964"/>
            <a:ext cx="6826313" cy="6082036"/>
          </a:xfrm>
          <a:prstGeom prst="parallelogram">
            <a:avLst/>
          </a:prstGeom>
          <a:solidFill>
            <a:srgbClr val="1A8088">
              <a:alpha val="78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</a:t>
            </a: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</a:t>
            </a: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9548" y="145734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99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406438" y="715549"/>
            <a:ext cx="11654394" cy="14384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Льготные кредиты на пополнение  оборотных средств для системообразующих организаций и </a:t>
            </a:r>
            <a:r>
              <a:rPr lang="ru-RU" sz="26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их дочерних обществ, </a:t>
            </a:r>
            <a:r>
              <a:rPr lang="ru-RU" sz="26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работающих в </a:t>
            </a:r>
            <a:r>
              <a:rPr lang="ru-RU" sz="26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промышленности </a:t>
            </a:r>
            <a:r>
              <a:rPr lang="ru-RU" sz="26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6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торговли</a:t>
            </a:r>
            <a:endParaRPr lang="ru-RU" sz="26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0027" y="5431247"/>
            <a:ext cx="11087133" cy="1074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Постановления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Правительства России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17.03.2022 №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393,</a:t>
            </a:r>
            <a:r>
              <a:rPr lang="en-US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.0</a:t>
            </a:r>
            <a:r>
              <a:rPr lang="en-US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.2022 №</a:t>
            </a:r>
            <a:r>
              <a:rPr lang="en-US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699 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2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«об </a:t>
            </a:r>
            <a:r>
              <a:rPr lang="ru-RU" sz="1200" b="1" i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утверждении правил предоставления субсидий из федерального бюджета российским кредитным организациям на возмещение недополученных ими доходов по кредитам, выданным системообразующим организациям промышленности и торговли и организациям, входящим в группу лиц системообразующей организации промышленности и </a:t>
            </a:r>
            <a:r>
              <a:rPr lang="ru-RU" sz="12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торговли».</a:t>
            </a:r>
            <a:endParaRPr lang="ru-RU" sz="1200" b="1" i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22807" y="5664411"/>
            <a:ext cx="567259" cy="608154"/>
            <a:chOff x="4787656" y="5283450"/>
            <a:chExt cx="567259" cy="608154"/>
          </a:xfrm>
        </p:grpSpPr>
        <p:sp>
          <p:nvSpPr>
            <p:cNvPr id="14" name="Шестиугольник 13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FAF1B2B-B7C3-1644-A6ED-0A38E374866A}"/>
              </a:ext>
            </a:extLst>
          </p:cNvPr>
          <p:cNvSpPr/>
          <p:nvPr/>
        </p:nvSpPr>
        <p:spPr>
          <a:xfrm>
            <a:off x="558998" y="2154043"/>
            <a:ext cx="648950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 -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млрд руб., </a:t>
            </a: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до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млрд руб. группам компаний </a:t>
            </a:r>
          </a:p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 - до 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месяцев </a:t>
            </a: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Ставка -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11%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годовых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 получения:</a:t>
            </a: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численность работников &gt; 85% численности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 состоянию на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 число месяца,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предшествующему заключения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кредита;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не имеет просроченную задолженность по налогам и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сборам и 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 ранее заключенным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кредитам.</a:t>
            </a:r>
          </a:p>
        </p:txBody>
      </p:sp>
    </p:spTree>
    <p:extLst>
      <p:ext uri="{BB962C8B-B14F-4D97-AF65-F5344CB8AC3E}">
        <p14:creationId xmlns:p14="http://schemas.microsoft.com/office/powerpoint/2010/main" val="145932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737035" y="798081"/>
            <a:ext cx="9423891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Льготное кредитование ПСК «Инвестиционная»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7126" y="1771652"/>
            <a:ext cx="5996564" cy="3836416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Кредит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: на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любые цели </a:t>
            </a: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Сумма кредита: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от </a:t>
            </a:r>
            <a:r>
              <a:rPr lang="ru-RU" sz="2000" b="1" dirty="0">
                <a:solidFill>
                  <a:srgbClr val="FF0000"/>
                </a:solidFill>
              </a:rPr>
              <a:t>3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млн до </a:t>
            </a:r>
            <a:r>
              <a:rPr lang="ru-RU" sz="2000" b="1" dirty="0">
                <a:solidFill>
                  <a:srgbClr val="FF0000"/>
                </a:solidFill>
              </a:rPr>
              <a:t>2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млрд руб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Средние 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ставка:  </a:t>
            </a:r>
            <a:r>
              <a:rPr lang="ru-RU" sz="2000" b="1" dirty="0" smtClean="0">
                <a:solidFill>
                  <a:srgbClr val="FF0000"/>
                </a:solidFill>
              </a:rPr>
              <a:t>13,5%</a:t>
            </a:r>
            <a:endParaRPr lang="ru-RU" sz="2000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Микро и малые  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ставка: </a:t>
            </a:r>
            <a:r>
              <a:rPr lang="ru-RU" sz="2000" b="1" dirty="0">
                <a:solidFill>
                  <a:srgbClr val="FF0000"/>
                </a:solidFill>
              </a:rPr>
              <a:t>15</a:t>
            </a:r>
            <a:r>
              <a:rPr lang="ru-RU" sz="2000" b="1" dirty="0" smtClean="0">
                <a:solidFill>
                  <a:srgbClr val="FF0000"/>
                </a:solidFill>
              </a:rPr>
              <a:t>%</a:t>
            </a:r>
          </a:p>
          <a:p>
            <a:pPr algn="l" defTabSz="914400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024D76"/>
              </a:solidFill>
            </a:endParaRP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В </a:t>
            </a:r>
            <a:r>
              <a:rPr lang="ru-RU" sz="2000" b="1" dirty="0">
                <a:solidFill>
                  <a:srgbClr val="024D76"/>
                </a:solidFill>
              </a:rPr>
              <a:t>программе участвуют</a:t>
            </a:r>
            <a:r>
              <a:rPr lang="ru-RU" sz="2000" dirty="0"/>
              <a:t> </a:t>
            </a:r>
            <a:r>
              <a:rPr lang="ru-RU" sz="2000" b="1" dirty="0">
                <a:solidFill>
                  <a:srgbClr val="FF0000"/>
                </a:solidFill>
              </a:rPr>
              <a:t>22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024D76"/>
                </a:solidFill>
              </a:rPr>
              <a:t>кредитные организации</a:t>
            </a: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Срок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действия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программы –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до </a:t>
            </a:r>
            <a:r>
              <a:rPr lang="ru-RU" sz="2000" b="1" dirty="0">
                <a:solidFill>
                  <a:srgbClr val="FF0000"/>
                </a:solidFill>
              </a:rPr>
              <a:t>30.12.2022</a:t>
            </a: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endParaRPr lang="ru-RU" sz="2000" dirty="0"/>
          </a:p>
          <a:p>
            <a:pPr algn="l">
              <a:spcBef>
                <a:spcPts val="600"/>
              </a:spcBef>
            </a:pPr>
            <a:endParaRPr lang="ru-RU" sz="2000" dirty="0"/>
          </a:p>
        </p:txBody>
      </p:sp>
      <p:pic>
        <p:nvPicPr>
          <p:cNvPr id="17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84130" y="798081"/>
            <a:ext cx="1234440" cy="7871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82" y="6054880"/>
            <a:ext cx="725487" cy="7803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46206" y="6054880"/>
            <a:ext cx="105429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ешение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Совета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директоров АО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«Корпорация «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МСП» от 15.03.2022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г.</a:t>
            </a:r>
          </a:p>
          <a:p>
            <a:pPr algn="just"/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(протокол № 131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ru-RU" sz="14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“ Программа стимулирования кредитования субъектов МСП»</a:t>
            </a:r>
            <a:endParaRPr lang="ru-RU" sz="1400" b="1" i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64093" y="6425537"/>
            <a:ext cx="22279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https://corpmsp.ru/</a:t>
            </a:r>
          </a:p>
        </p:txBody>
      </p:sp>
    </p:spTree>
    <p:extLst>
      <p:ext uri="{BB962C8B-B14F-4D97-AF65-F5344CB8AC3E}">
        <p14:creationId xmlns:p14="http://schemas.microsoft.com/office/powerpoint/2010/main" val="244080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316746"/>
              </p:ext>
            </p:extLst>
          </p:nvPr>
        </p:nvGraphicFramePr>
        <p:xfrm>
          <a:off x="444669" y="690760"/>
          <a:ext cx="9866949" cy="9448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866949">
                  <a:extLst>
                    <a:ext uri="{9D8B030D-6E8A-4147-A177-3AD203B41FA5}">
                      <a16:colId xmlns:a16="http://schemas.microsoft.com/office/drawing/2014/main" xmlns="" val="4115525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defTabSz="685808" rtl="0" eaLnBrk="1" latinLnBrk="0" hangingPunct="1">
                        <a:spcBef>
                          <a:spcPts val="0"/>
                        </a:spcBef>
                      </a:pPr>
                      <a:r>
                        <a:rPr lang="ru-RU" sz="2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 льготного кредитования Минэкономразвития РФ №1764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379001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94919" y="5536230"/>
            <a:ext cx="1109708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Постановление Правительства Российской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Федерации от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30.12.2018 г.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 1764</a:t>
            </a:r>
          </a:p>
          <a:p>
            <a:pPr algn="just" fontAlgn="base"/>
            <a:r>
              <a:rPr lang="ru-RU" sz="1200" b="1" i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"Об утверждении Правил предоставления субсидий из федерального бюджета российским кредитным организациям и специализированным финансовым обществам на возмещение недополученных ими доходов по кредитам, выданным в 2019 - 2024 годах субъектам малого и среднего предпринимательства, а также физическим лицам, применяющим специальный налоговый режим "Налог на профессиональный доход", по льготной ставке</a:t>
            </a:r>
            <a:r>
              <a:rPr lang="ru-RU" sz="1200" b="1" i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endParaRPr lang="ru-RU" sz="1200" b="1" i="1" dirty="0">
              <a:solidFill>
                <a:srgbClr val="024D7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44669" y="5901535"/>
            <a:ext cx="567259" cy="608154"/>
            <a:chOff x="4787656" y="5283450"/>
            <a:chExt cx="567259" cy="608154"/>
          </a:xfrm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</p:pic>
      </p:grpSp>
      <p:sp>
        <p:nvSpPr>
          <p:cNvPr id="22" name="Подзаголовок 2"/>
          <p:cNvSpPr txBox="1">
            <a:spLocks/>
          </p:cNvSpPr>
          <p:nvPr/>
        </p:nvSpPr>
        <p:spPr>
          <a:xfrm>
            <a:off x="444669" y="1828205"/>
            <a:ext cx="5813256" cy="3708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Кредит: на пополнение оборотных средств, 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рефинансирование кредитов и инвестиционные цели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rgbClr val="024D76"/>
                </a:solidFill>
              </a:rPr>
              <a:t>Сумма </a:t>
            </a:r>
            <a:r>
              <a:rPr lang="ru-RU" sz="1800" b="1" dirty="0">
                <a:solidFill>
                  <a:srgbClr val="024D76"/>
                </a:solidFill>
              </a:rPr>
              <a:t>кредита -  до </a:t>
            </a:r>
            <a:r>
              <a:rPr lang="en-US" sz="1800" b="1" dirty="0" smtClean="0">
                <a:solidFill>
                  <a:srgbClr val="FF0000"/>
                </a:solidFill>
              </a:rPr>
              <a:t>2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024D76"/>
                </a:solidFill>
              </a:rPr>
              <a:t>млрд руб.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rgbClr val="024D76"/>
                </a:solidFill>
              </a:rPr>
              <a:t>Средние </a:t>
            </a:r>
            <a:r>
              <a:rPr lang="ru-RU" sz="1800" b="1" dirty="0">
                <a:solidFill>
                  <a:srgbClr val="024D76"/>
                </a:solidFill>
              </a:rPr>
              <a:t>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ставка:  </a:t>
            </a:r>
            <a:r>
              <a:rPr lang="ru-RU" sz="1800" b="1" dirty="0" smtClean="0">
                <a:solidFill>
                  <a:srgbClr val="FF0000"/>
                </a:solidFill>
              </a:rPr>
              <a:t>13,5 %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rgbClr val="024D76"/>
                </a:solidFill>
              </a:rPr>
              <a:t>Микро </a:t>
            </a:r>
            <a:r>
              <a:rPr lang="ru-RU" sz="1800" b="1" dirty="0">
                <a:solidFill>
                  <a:srgbClr val="024D76"/>
                </a:solidFill>
              </a:rPr>
              <a:t>и малые  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ставка: </a:t>
            </a:r>
            <a:r>
              <a:rPr lang="ru-RU" sz="1800" b="1" dirty="0" smtClean="0">
                <a:solidFill>
                  <a:srgbClr val="FF0000"/>
                </a:solidFill>
              </a:rPr>
              <a:t>15 % </a:t>
            </a:r>
            <a:endParaRPr lang="ru-RU" sz="1800" b="1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 smtClean="0">
              <a:solidFill>
                <a:srgbClr val="024D76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rgbClr val="024D76"/>
                </a:solidFill>
              </a:rPr>
              <a:t>В </a:t>
            </a:r>
            <a:r>
              <a:rPr lang="ru-RU" sz="1800" b="1" dirty="0">
                <a:solidFill>
                  <a:srgbClr val="024D76"/>
                </a:solidFill>
              </a:rPr>
              <a:t>программе участвуют</a:t>
            </a:r>
            <a:r>
              <a:rPr lang="ru-RU" sz="1800" dirty="0" smtClean="0"/>
              <a:t> </a:t>
            </a:r>
            <a:r>
              <a:rPr lang="ru-RU" sz="1800" b="1" dirty="0" smtClean="0">
                <a:solidFill>
                  <a:srgbClr val="FF0000"/>
                </a:solidFill>
              </a:rPr>
              <a:t>22</a:t>
            </a:r>
            <a:r>
              <a:rPr lang="ru-RU" sz="1800" dirty="0" smtClean="0"/>
              <a:t> </a:t>
            </a:r>
            <a:r>
              <a:rPr lang="ru-RU" sz="1800" b="1" dirty="0">
                <a:solidFill>
                  <a:srgbClr val="024D76"/>
                </a:solidFill>
              </a:rPr>
              <a:t>кредитные организации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dirty="0" smtClean="0"/>
          </a:p>
          <a:p>
            <a:pPr algn="l">
              <a:spcBef>
                <a:spcPts val="600"/>
              </a:spcBef>
            </a:pPr>
            <a:endParaRPr lang="ru-RU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64093" y="6425537"/>
            <a:ext cx="22279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https://corpmsp.ru/</a:t>
            </a:r>
          </a:p>
        </p:txBody>
      </p:sp>
      <p:pic>
        <p:nvPicPr>
          <p:cNvPr id="14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84130" y="798081"/>
            <a:ext cx="1234440" cy="78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0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827910" y="884826"/>
            <a:ext cx="8453250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Льготное кредитование ЦБ «Оборотная»</a:t>
            </a:r>
          </a:p>
        </p:txBody>
      </p:sp>
      <p:sp>
        <p:nvSpPr>
          <p:cNvPr id="1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569" y="2626252"/>
            <a:ext cx="5554726" cy="300889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Средние 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ставка:  </a:t>
            </a:r>
            <a:r>
              <a:rPr lang="ru-RU" sz="2000" b="1" dirty="0" smtClean="0">
                <a:solidFill>
                  <a:srgbClr val="FF0000"/>
                </a:solidFill>
              </a:rPr>
              <a:t>13,5%</a:t>
            </a:r>
            <a:r>
              <a:rPr lang="ru-RU" sz="1800" b="1" dirty="0" smtClean="0">
                <a:solidFill>
                  <a:srgbClr val="FF0000"/>
                </a:solidFill>
              </a:rPr>
              <a:t>  </a:t>
            </a:r>
            <a:r>
              <a:rPr lang="ru-RU" sz="2000" b="1" dirty="0">
                <a:solidFill>
                  <a:srgbClr val="024D76"/>
                </a:solidFill>
              </a:rPr>
              <a:t>до</a:t>
            </a:r>
            <a:r>
              <a:rPr lang="ru-RU" sz="1800" b="1" dirty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1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024D76"/>
                </a:solidFill>
              </a:rPr>
              <a:t>млрд руб.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Микро и малые  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ставка: </a:t>
            </a:r>
            <a:r>
              <a:rPr lang="ru-RU" sz="2000" b="1" dirty="0" smtClean="0">
                <a:solidFill>
                  <a:srgbClr val="FF0000"/>
                </a:solidFill>
              </a:rPr>
              <a:t>15%</a:t>
            </a:r>
            <a:r>
              <a:rPr lang="ru-RU" sz="1800" b="1" dirty="0" smtClean="0"/>
              <a:t> </a:t>
            </a:r>
            <a:r>
              <a:rPr lang="ru-RU" sz="1800" b="1" dirty="0">
                <a:solidFill>
                  <a:srgbClr val="024D76"/>
                </a:solidFill>
              </a:rPr>
              <a:t>до</a:t>
            </a:r>
            <a:r>
              <a:rPr lang="ru-RU" sz="1800" b="1" dirty="0" smtClean="0"/>
              <a:t> </a:t>
            </a:r>
            <a:r>
              <a:rPr lang="ru-RU" sz="2000" b="1" dirty="0">
                <a:solidFill>
                  <a:srgbClr val="FF0000"/>
                </a:solidFill>
              </a:rPr>
              <a:t>300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024D76"/>
                </a:solidFill>
              </a:rPr>
              <a:t>млн руб. </a:t>
            </a: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endParaRPr lang="ru-RU" sz="1800" dirty="0" smtClean="0"/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В программе участвуют </a:t>
            </a:r>
            <a:r>
              <a:rPr lang="ru-RU" sz="2000" b="1" dirty="0">
                <a:solidFill>
                  <a:srgbClr val="FF0000"/>
                </a:solidFill>
              </a:rPr>
              <a:t>23</a:t>
            </a:r>
            <a:r>
              <a:rPr lang="ru-RU" sz="1800" b="1" dirty="0">
                <a:solidFill>
                  <a:srgbClr val="024D76"/>
                </a:solidFill>
              </a:rPr>
              <a:t> кредитные организации</a:t>
            </a: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endParaRPr lang="ru-RU" sz="1800" b="1" dirty="0" smtClean="0"/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Срок действия программы – до </a:t>
            </a:r>
            <a:r>
              <a:rPr lang="ru-RU" sz="1800" b="1" dirty="0" smtClean="0">
                <a:solidFill>
                  <a:srgbClr val="FF0000"/>
                </a:solidFill>
              </a:rPr>
              <a:t>30.12.2022</a:t>
            </a:r>
            <a:endParaRPr lang="ru-RU" sz="1800" b="1" dirty="0">
              <a:solidFill>
                <a:srgbClr val="FF0000"/>
              </a:solidFill>
            </a:endParaRP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endParaRPr lang="ru-RU" sz="1800" dirty="0"/>
          </a:p>
          <a:p>
            <a:pPr algn="l">
              <a:spcBef>
                <a:spcPts val="600"/>
              </a:spcBef>
            </a:pPr>
            <a:endParaRPr lang="ru-RU" sz="1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23569" y="1825376"/>
            <a:ext cx="61446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Кредит: на пополнение оборотных средств, </a:t>
            </a:r>
          </a:p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рефинансирование кредитов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25" y="5783580"/>
            <a:ext cx="725487" cy="78035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238049" y="5881370"/>
            <a:ext cx="10577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ешение 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Совета 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директоров АО 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«Корпорация «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МСП» от 15.03.2022 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 (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протокол № 131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ru-RU" sz="16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“ «Программа стимулирования кредитования субъектов МСП»</a:t>
            </a:r>
            <a:endParaRPr lang="ru-RU" sz="1600" b="1" i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84130" y="798081"/>
            <a:ext cx="1234440" cy="78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1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723568" y="735144"/>
            <a:ext cx="11282028" cy="87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Льготное кредитование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сельскохозяйственных товаропроизводителей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568" y="2626252"/>
            <a:ext cx="6033491" cy="300889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Процентная ставка: ставка от </a:t>
            </a:r>
            <a:r>
              <a:rPr lang="ru-RU" sz="2000" b="1" dirty="0" smtClean="0">
                <a:solidFill>
                  <a:srgbClr val="FF0000"/>
                </a:solidFill>
              </a:rPr>
              <a:t>1%  </a:t>
            </a:r>
            <a:r>
              <a:rPr lang="ru-RU" sz="2000" b="1" dirty="0">
                <a:solidFill>
                  <a:srgbClr val="024D76"/>
                </a:solidFill>
              </a:rPr>
              <a:t>до</a:t>
            </a:r>
            <a:r>
              <a:rPr lang="ru-RU" sz="2000" b="1" dirty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5% </a:t>
            </a:r>
            <a:r>
              <a:rPr lang="ru-RU" sz="2000" b="1" dirty="0" smtClean="0">
                <a:solidFill>
                  <a:srgbClr val="024D76"/>
                </a:solidFill>
              </a:rPr>
              <a:t>устанавливается на весь срок кредитования</a:t>
            </a:r>
            <a:endParaRPr lang="ru-RU" sz="2000" b="1" dirty="0">
              <a:solidFill>
                <a:srgbClr val="024D76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Льготный краткосрочный кредит выдаётся на срок до 1 года, инвестиционный – от 2 до 15 лет.</a:t>
            </a: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endParaRPr lang="ru-RU" sz="2000" b="1" dirty="0" smtClean="0"/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Период подачи заявок – </a:t>
            </a:r>
            <a:r>
              <a:rPr lang="ru-RU" sz="2000" b="1" dirty="0" smtClean="0">
                <a:solidFill>
                  <a:srgbClr val="FF0000"/>
                </a:solidFill>
              </a:rPr>
              <a:t>бессрочно</a:t>
            </a:r>
            <a:endParaRPr lang="ru-RU" sz="2000" b="1" dirty="0">
              <a:solidFill>
                <a:srgbClr val="FF0000"/>
              </a:solidFill>
            </a:endParaRP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endParaRPr lang="ru-RU" sz="1800" dirty="0"/>
          </a:p>
          <a:p>
            <a:pPr algn="l">
              <a:spcBef>
                <a:spcPts val="600"/>
              </a:spcBef>
            </a:pPr>
            <a:endParaRPr lang="ru-RU" sz="1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23569" y="1825376"/>
            <a:ext cx="61446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на пополнение оборотных средств, 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текущие цели, на инвестиционные цели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25" y="5783580"/>
            <a:ext cx="725487" cy="78035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29071" y="5896759"/>
            <a:ext cx="1047102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РФ от 29.12.2016 №1528 </a:t>
            </a:r>
            <a:r>
              <a:rPr lang="ru-RU" sz="12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«О кредитовании сельскохозяйственных товаропроизводителей по льготной ставке»</a:t>
            </a:r>
          </a:p>
        </p:txBody>
      </p:sp>
    </p:spTree>
    <p:extLst>
      <p:ext uri="{BB962C8B-B14F-4D97-AF65-F5344CB8AC3E}">
        <p14:creationId xmlns:p14="http://schemas.microsoft.com/office/powerpoint/2010/main" val="251192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707426" y="852249"/>
            <a:ext cx="10609330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Кредитные каникулы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МСП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7426" y="1499749"/>
            <a:ext cx="10831461" cy="320891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Для субъектов  МСП </a:t>
            </a:r>
          </a:p>
          <a:p>
            <a:pPr algn="l">
              <a:spcBef>
                <a:spcPts val="600"/>
              </a:spcBef>
            </a:pP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Срок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каникул </a:t>
            </a:r>
            <a:r>
              <a:rPr lang="ru-RU" sz="2000" dirty="0"/>
              <a:t>-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до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FF0000"/>
                </a:solidFill>
              </a:rPr>
              <a:t>6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месяцев</a:t>
            </a:r>
          </a:p>
          <a:p>
            <a:pPr algn="l">
              <a:spcBef>
                <a:spcPts val="0"/>
              </a:spcBef>
            </a:pPr>
            <a:endParaRPr lang="ru-RU" sz="1200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Наличие кредитного договора, </a:t>
            </a:r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заключенного до </a:t>
            </a:r>
            <a:r>
              <a:rPr lang="ru-RU" sz="2000" b="1" dirty="0" smtClean="0">
                <a:solidFill>
                  <a:srgbClr val="FF0000"/>
                </a:solidFill>
              </a:rPr>
              <a:t>01.03.2022</a:t>
            </a:r>
          </a:p>
          <a:p>
            <a:pPr algn="l">
              <a:spcBef>
                <a:spcPts val="0"/>
              </a:spcBef>
            </a:pPr>
            <a:endParaRPr lang="ru-RU" sz="1200" b="1" dirty="0">
              <a:solidFill>
                <a:srgbClr val="FF0000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Срок подачи заявления в кредитную </a:t>
            </a:r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организацию до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FF0000"/>
                </a:solidFill>
              </a:rPr>
              <a:t>30.09.2022 </a:t>
            </a:r>
          </a:p>
          <a:p>
            <a:pPr algn="l">
              <a:spcBef>
                <a:spcPts val="600"/>
              </a:spcBef>
            </a:pP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spcBef>
                <a:spcPts val="600"/>
              </a:spcBef>
            </a:pPr>
            <a:r>
              <a:rPr lang="ru-RU" sz="1800" b="1" dirty="0" smtClean="0">
                <a:solidFill>
                  <a:srgbClr val="024D76"/>
                </a:solidFill>
              </a:rPr>
              <a:t>Более </a:t>
            </a:r>
            <a:r>
              <a:rPr lang="ru-RU" sz="2000" b="1" dirty="0">
                <a:solidFill>
                  <a:srgbClr val="FF0000"/>
                </a:solidFill>
              </a:rPr>
              <a:t>70 </a:t>
            </a:r>
            <a:r>
              <a:rPr lang="ru-RU" sz="1800" b="1" dirty="0">
                <a:solidFill>
                  <a:srgbClr val="024D76"/>
                </a:solidFill>
              </a:rPr>
              <a:t>кодов ОКВЭД</a:t>
            </a:r>
          </a:p>
          <a:p>
            <a:pPr algn="l">
              <a:spcBef>
                <a:spcPts val="600"/>
              </a:spcBef>
            </a:pPr>
            <a:endParaRPr lang="ru-RU" sz="1800" b="1" dirty="0">
              <a:solidFill>
                <a:srgbClr val="024D76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01635" y="4936876"/>
            <a:ext cx="605790" cy="628650"/>
            <a:chOff x="4787656" y="5283450"/>
            <a:chExt cx="567259" cy="608154"/>
          </a:xfrm>
          <a:noFill/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grp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</p:pic>
      </p:grpSp>
      <p:sp>
        <p:nvSpPr>
          <p:cNvPr id="2" name="Прямоугольник 1"/>
          <p:cNvSpPr/>
          <p:nvPr/>
        </p:nvSpPr>
        <p:spPr>
          <a:xfrm>
            <a:off x="933869" y="4959207"/>
            <a:ext cx="107736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Федеральный закон от 03.04.2020 № 106 ФЗ (46-ФЗ от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08.03.2022  </a:t>
            </a:r>
          </a:p>
          <a:p>
            <a:pPr algn="just"/>
            <a:r>
              <a:rPr lang="ru-RU" sz="12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12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 внесении изменений в отдельные законодательные акты Российской Федерации»)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04061" y="5748142"/>
            <a:ext cx="10977473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России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 10.03.2022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№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337</a:t>
            </a:r>
          </a:p>
          <a:p>
            <a:pPr algn="just"/>
            <a:r>
              <a:rPr lang="ru-RU" sz="12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«Об </a:t>
            </a:r>
            <a:r>
              <a:rPr lang="ru-RU" sz="12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утверждении перечня отраслей, в которых осуществляет деятельность заемщик, указанный в части 1 статьи 7 Федерального закона "О внесении изменений в Федеральный закон "О Центральном банке Российской Федерации (Банке России)" и отдельные законодательные акты Российской Федерации в части особенностей изменения условий кредитного договора, договора займа" и о признании утратившими силу отдельных положений некоторых актов Правительства Российской </a:t>
            </a:r>
            <a:r>
              <a:rPr lang="ru-RU" sz="12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Федерации»</a:t>
            </a:r>
            <a:endParaRPr lang="ru-RU" sz="12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19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932126"/>
              </p:ext>
            </p:extLst>
          </p:nvPr>
        </p:nvGraphicFramePr>
        <p:xfrm>
          <a:off x="444669" y="690760"/>
          <a:ext cx="9866949" cy="9448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866949">
                  <a:extLst>
                    <a:ext uri="{9D8B030D-6E8A-4147-A177-3AD203B41FA5}">
                      <a16:colId xmlns:a16="http://schemas.microsoft.com/office/drawing/2014/main" xmlns="" val="4115525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defTabSz="685808" rtl="0" eaLnBrk="1" latinLnBrk="0" hangingPunct="1">
                        <a:spcBef>
                          <a:spcPts val="0"/>
                        </a:spcBef>
                      </a:pPr>
                      <a:r>
                        <a:rPr lang="ru-RU" sz="2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Льготные кредиты на закупку приоритетных импортных товаров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379001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94919" y="5771025"/>
            <a:ext cx="110970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Постановление Правительства Российской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Федерации от 18.05.2022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 895</a:t>
            </a:r>
          </a:p>
          <a:p>
            <a:pPr algn="just" fontAlgn="base"/>
            <a:r>
              <a:rPr lang="ru-RU" sz="1200" b="1" i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"Об утверждении Правил предоставления </a:t>
            </a:r>
            <a:r>
              <a:rPr lang="ru-RU" sz="1200" b="1" i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субсидий из </a:t>
            </a:r>
            <a:r>
              <a:rPr lang="ru-RU" sz="1200" b="1" i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федерального бюджета кредитным организациям на возмещение</a:t>
            </a:r>
          </a:p>
          <a:p>
            <a:pPr algn="just" fontAlgn="base"/>
            <a:r>
              <a:rPr lang="ru-RU" sz="1200" b="1" i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недополученных доходов по кредитам, </a:t>
            </a:r>
            <a:r>
              <a:rPr lang="ru-RU" sz="1200" b="1" i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выданным на </a:t>
            </a:r>
            <a:r>
              <a:rPr lang="ru-RU" sz="1200" b="1" i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приобретение приоритетной для импорта продукции"</a:t>
            </a:r>
            <a:endParaRPr lang="ru-RU" sz="1200" b="1" i="1" dirty="0">
              <a:solidFill>
                <a:srgbClr val="024D7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44669" y="5901535"/>
            <a:ext cx="567259" cy="608154"/>
            <a:chOff x="4787656" y="5283450"/>
            <a:chExt cx="567259" cy="608154"/>
          </a:xfrm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</p:pic>
      </p:grpSp>
      <p:sp>
        <p:nvSpPr>
          <p:cNvPr id="22" name="Подзаголовок 2"/>
          <p:cNvSpPr txBox="1">
            <a:spLocks/>
          </p:cNvSpPr>
          <p:nvPr/>
        </p:nvSpPr>
        <p:spPr>
          <a:xfrm>
            <a:off x="444669" y="1828205"/>
            <a:ext cx="5327482" cy="3529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Для закупки сырья и комплектующих льготная ставка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действует </a:t>
            </a:r>
            <a:r>
              <a:rPr lang="ru-RU" sz="2000" b="1" dirty="0" smtClean="0">
                <a:solidFill>
                  <a:srgbClr val="FF0000"/>
                </a:solidFill>
              </a:rPr>
              <a:t>1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год. </a:t>
            </a: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Для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оборудования и средств производства – </a:t>
            </a:r>
            <a:r>
              <a:rPr lang="ru-RU" sz="2000" b="1" dirty="0" smtClean="0">
                <a:solidFill>
                  <a:srgbClr val="FF0000"/>
                </a:solidFill>
              </a:rPr>
              <a:t>3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года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4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Сумма обязательств по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импортному контракту должна быть равна эквиваленту </a:t>
            </a:r>
            <a:r>
              <a:rPr lang="ru-RU" sz="2000" b="1" dirty="0">
                <a:solidFill>
                  <a:srgbClr val="FF0000"/>
                </a:solidFill>
              </a:rPr>
              <a:t>3</a:t>
            </a:r>
            <a:r>
              <a:rPr lang="ru-RU" sz="2000" b="1" dirty="0">
                <a:solidFill>
                  <a:srgbClr val="024D76"/>
                </a:solidFill>
              </a:rPr>
              <a:t> млн. </a:t>
            </a:r>
            <a:r>
              <a:rPr lang="ru-RU" sz="2000" b="1" dirty="0" smtClean="0">
                <a:solidFill>
                  <a:srgbClr val="024D76"/>
                </a:solidFill>
              </a:rPr>
              <a:t>руб. </a:t>
            </a:r>
            <a:r>
              <a:rPr lang="ru-RU" sz="2000" b="1" dirty="0">
                <a:solidFill>
                  <a:srgbClr val="024D76"/>
                </a:solidFill>
              </a:rPr>
              <a:t>или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превышать его </a:t>
            </a:r>
            <a:endParaRPr lang="ru-RU" sz="2000" b="1" dirty="0" smtClean="0">
              <a:solidFill>
                <a:srgbClr val="024D76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400" b="1" dirty="0">
              <a:solidFill>
                <a:srgbClr val="024D76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Ставка: не более </a:t>
            </a:r>
            <a:r>
              <a:rPr lang="ru-RU" sz="2000" b="1" dirty="0">
                <a:solidFill>
                  <a:srgbClr val="FF0000"/>
                </a:solidFill>
              </a:rPr>
              <a:t>30%</a:t>
            </a:r>
            <a:r>
              <a:rPr lang="ru-RU" sz="2000" b="1" dirty="0">
                <a:solidFill>
                  <a:srgbClr val="024D76"/>
                </a:solidFill>
              </a:rPr>
              <a:t> ключевой ставки ЦБ плюс </a:t>
            </a:r>
            <a:r>
              <a:rPr lang="ru-RU" sz="2000" b="1" dirty="0">
                <a:solidFill>
                  <a:srgbClr val="FF0000"/>
                </a:solidFill>
              </a:rPr>
              <a:t>3</a:t>
            </a:r>
            <a:r>
              <a:rPr lang="ru-RU" sz="2000" b="1" dirty="0">
                <a:solidFill>
                  <a:srgbClr val="024D76"/>
                </a:solidFill>
              </a:rPr>
              <a:t> процентных пункта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64093" y="6425537"/>
            <a:ext cx="22279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https://corpmsp.ru/</a:t>
            </a:r>
          </a:p>
        </p:txBody>
      </p:sp>
    </p:spTree>
    <p:extLst>
      <p:ext uri="{BB962C8B-B14F-4D97-AF65-F5344CB8AC3E}">
        <p14:creationId xmlns:p14="http://schemas.microsoft.com/office/powerpoint/2010/main" val="126728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24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565855"/>
              </p:ext>
            </p:extLst>
          </p:nvPr>
        </p:nvGraphicFramePr>
        <p:xfrm>
          <a:off x="763704" y="1078310"/>
          <a:ext cx="10942181" cy="5319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9539">
                  <a:extLst>
                    <a:ext uri="{9D8B030D-6E8A-4147-A177-3AD203B41FA5}">
                      <a16:colId xmlns:a16="http://schemas.microsoft.com/office/drawing/2014/main" xmlns="" val="79046658"/>
                    </a:ext>
                  </a:extLst>
                </a:gridCol>
                <a:gridCol w="2526321">
                  <a:extLst>
                    <a:ext uri="{9D8B030D-6E8A-4147-A177-3AD203B41FA5}">
                      <a16:colId xmlns:a16="http://schemas.microsoft.com/office/drawing/2014/main" xmlns="" val="2501459888"/>
                    </a:ext>
                  </a:extLst>
                </a:gridCol>
                <a:gridCol w="2526321">
                  <a:extLst>
                    <a:ext uri="{9D8B030D-6E8A-4147-A177-3AD203B41FA5}">
                      <a16:colId xmlns:a16="http://schemas.microsoft.com/office/drawing/2014/main" xmlns="" val="1715145746"/>
                    </a:ext>
                  </a:extLst>
                </a:gridCol>
              </a:tblGrid>
              <a:tr h="501260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Одобрено,</a:t>
                      </a:r>
                      <a:r>
                        <a:rPr lang="ru-RU" sz="14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</a:t>
                      </a:r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оличество заявок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млн руб.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355453"/>
                  </a:ext>
                </a:extLst>
              </a:tr>
              <a:tr h="480799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Кредитные каникулы </a:t>
                      </a:r>
                      <a:endParaRPr lang="ru-RU" sz="1400" b="1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algn="ctr" defTabSz="685808" rtl="0" eaLnBrk="1" fontAlgn="t" latinLnBrk="0" hangingPunct="1"/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ru-RU"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отсрочка или уменьшение размера платежей</a:t>
                      </a:r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ru-RU" sz="14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82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1 024,5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3820597180"/>
                  </a:ext>
                </a:extLst>
              </a:tr>
              <a:tr h="330719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Льготные кредиты ПСК "Инвестиционная"</a:t>
                      </a:r>
                    </a:p>
                  </a:txBody>
                  <a:tcPr marL="6765" marR="6765" marT="6765" marB="0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102,0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2352030186"/>
                  </a:ext>
                </a:extLst>
              </a:tr>
              <a:tr h="480799"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Льготное кредитование сельскохозяйственных товаропроизводителей</a:t>
                      </a:r>
                    </a:p>
                  </a:txBody>
                  <a:tcPr marL="6765" marR="6765" marT="6765" marB="0" anchor="b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342,7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2050910801"/>
                  </a:ext>
                </a:extLst>
              </a:tr>
              <a:tr h="480799"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  <a:r>
                        <a:rPr lang="ru-RU" sz="14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субсидирования кредитования (Постановление Правительства 1764)</a:t>
                      </a:r>
                      <a:endParaRPr lang="ru-RU" sz="14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b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610,2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0799"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Льготные кредиты для системообразующих предприятий</a:t>
                      </a:r>
                      <a:endParaRPr lang="ru-RU" sz="14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b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27 450,0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80799"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Льготные кредиты на закупку приоритетных импортных товаров</a:t>
                      </a:r>
                      <a:endParaRPr lang="ru-RU" sz="14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b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76,0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80799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 реструктуризации коммерческих кредитов (внутрибанковские программы)</a:t>
                      </a:r>
                    </a:p>
                  </a:txBody>
                  <a:tcPr marL="6765" marR="6765" marT="6765" marB="0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640,8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2467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Льготные кредиты ПСК "Оборотная" </a:t>
                      </a:r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*</a:t>
                      </a:r>
                      <a:endParaRPr lang="ru-RU" sz="14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1 910,1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886134883"/>
                  </a:ext>
                </a:extLst>
              </a:tr>
              <a:tr h="480799"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Реструктуризация по 71-ФЗ *</a:t>
                      </a:r>
                    </a:p>
                    <a:p>
                      <a:pPr marL="0" algn="ctr" defTabSz="685808" rtl="0" eaLnBrk="1" fontAlgn="b" latinLnBrk="0" hangingPunct="1"/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(скидка на плавающую ставку на 3 мес.)</a:t>
                      </a:r>
                      <a:endParaRPr lang="ru-RU" sz="14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b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4 846,4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572796568"/>
                  </a:ext>
                </a:extLst>
              </a:tr>
              <a:tr h="480799"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14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 стимулирования кредитования бизнеса Корпорации МСП и ЦБ РФ «ПСК Антикризисная»*</a:t>
                      </a:r>
                      <a:endParaRPr lang="ru-RU" sz="14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b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330,7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203037552"/>
                  </a:ext>
                </a:extLst>
              </a:tr>
              <a:tr h="302966">
                <a:tc>
                  <a:txBody>
                    <a:bodyPr/>
                    <a:lstStyle/>
                    <a:p>
                      <a:pPr marL="0" algn="r" defTabSz="685808" rtl="0" eaLnBrk="1" fontAlgn="b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289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37 333,3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4200945439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97798" y="744451"/>
            <a:ext cx="3132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024D76"/>
                </a:solidFill>
              </a:rPr>
              <a:t>по состоянию </a:t>
            </a:r>
            <a:r>
              <a:rPr lang="ru-RU" b="1" i="1" smtClean="0">
                <a:solidFill>
                  <a:srgbClr val="024D76"/>
                </a:solidFill>
              </a:rPr>
              <a:t>на 15.06.2022</a:t>
            </a:r>
            <a:endParaRPr lang="ru-RU" i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94532" y="6419750"/>
            <a:ext cx="38870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8" fontAlgn="b"/>
            <a:r>
              <a:rPr lang="ru-RU" sz="12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Срок действия программ окончен </a:t>
            </a:r>
            <a:endParaRPr lang="ru-RU" sz="12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41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243362"/>
              </p:ext>
            </p:extLst>
          </p:nvPr>
        </p:nvGraphicFramePr>
        <p:xfrm>
          <a:off x="451930" y="833079"/>
          <a:ext cx="6261562" cy="9448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261562">
                  <a:extLst>
                    <a:ext uri="{9D8B030D-6E8A-4147-A177-3AD203B41FA5}">
                      <a16:colId xmlns:a16="http://schemas.microsoft.com/office/drawing/2014/main" xmlns="" val="4115525465"/>
                    </a:ext>
                  </a:extLst>
                </a:gridCol>
              </a:tblGrid>
              <a:tr h="201180">
                <a:tc>
                  <a:txBody>
                    <a:bodyPr/>
                    <a:lstStyle/>
                    <a:p>
                      <a:pPr marL="0" algn="l" defTabSz="68580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2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Субсидия за трудоустройство молодежи</a:t>
                      </a:r>
                      <a:endParaRPr lang="ru-RU" sz="2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3790010"/>
                  </a:ext>
                </a:extLst>
              </a:tr>
            </a:tbl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396834" y="6050590"/>
            <a:ext cx="567259" cy="608154"/>
            <a:chOff x="4787656" y="5283450"/>
            <a:chExt cx="567259" cy="608154"/>
          </a:xfrm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</p:pic>
      </p:grpSp>
      <p:sp>
        <p:nvSpPr>
          <p:cNvPr id="23" name="Подзаголовок 2"/>
          <p:cNvSpPr txBox="1">
            <a:spLocks/>
          </p:cNvSpPr>
          <p:nvPr/>
        </p:nvSpPr>
        <p:spPr>
          <a:xfrm>
            <a:off x="223087" y="2122346"/>
            <a:ext cx="6946940" cy="4173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800" b="1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получения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600" b="1" dirty="0" smtClean="0">
                <a:solidFill>
                  <a:srgbClr val="024D76"/>
                </a:solidFill>
              </a:rPr>
              <a:t>трудоустройство молодежи до</a:t>
            </a:r>
            <a:r>
              <a:rPr lang="ru-RU" sz="1600" b="1" dirty="0">
                <a:solidFill>
                  <a:srgbClr val="024D76"/>
                </a:solidFill>
              </a:rPr>
              <a:t> </a:t>
            </a:r>
            <a:r>
              <a:rPr lang="ru-RU" sz="2000" b="1" dirty="0" smtClean="0">
                <a:solidFill>
                  <a:srgbClr val="FF0000"/>
                </a:solidFill>
              </a:rPr>
              <a:t>30 </a:t>
            </a:r>
            <a:r>
              <a:rPr lang="ru-RU" sz="2000" b="1" dirty="0">
                <a:solidFill>
                  <a:srgbClr val="FF0000"/>
                </a:solidFill>
              </a:rPr>
              <a:t>лет 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b="1" dirty="0" smtClean="0">
                <a:solidFill>
                  <a:srgbClr val="024D76"/>
                </a:solidFill>
              </a:rPr>
              <a:t>(инвалиды; имеющие </a:t>
            </a:r>
            <a:r>
              <a:rPr lang="ru-RU" sz="1600" b="1" dirty="0">
                <a:solidFill>
                  <a:srgbClr val="024D76"/>
                </a:solidFill>
              </a:rPr>
              <a:t>несовершеннолетних </a:t>
            </a:r>
            <a:r>
              <a:rPr lang="ru-RU" sz="1600" b="1" dirty="0" smtClean="0">
                <a:solidFill>
                  <a:srgbClr val="024D76"/>
                </a:solidFill>
              </a:rPr>
              <a:t>детей; не </a:t>
            </a:r>
            <a:r>
              <a:rPr lang="ru-RU" sz="1600" b="1" dirty="0">
                <a:solidFill>
                  <a:srgbClr val="024D76"/>
                </a:solidFill>
              </a:rPr>
              <a:t>имеющих </a:t>
            </a:r>
            <a:r>
              <a:rPr lang="ru-RU" sz="1600" b="1" dirty="0" smtClean="0">
                <a:solidFill>
                  <a:srgbClr val="024D76"/>
                </a:solidFill>
              </a:rPr>
              <a:t>образования; имеющих </a:t>
            </a:r>
            <a:r>
              <a:rPr lang="ru-RU" sz="1600" b="1" dirty="0">
                <a:solidFill>
                  <a:srgbClr val="024D76"/>
                </a:solidFill>
              </a:rPr>
              <a:t>образование, но не занятые более 4 </a:t>
            </a:r>
            <a:r>
              <a:rPr lang="ru-RU" sz="1600" b="1" dirty="0" smtClean="0">
                <a:solidFill>
                  <a:srgbClr val="024D76"/>
                </a:solidFill>
              </a:rPr>
              <a:t>месяцев; прошедшие </a:t>
            </a:r>
            <a:r>
              <a:rPr lang="ru-RU" sz="1600" b="1" dirty="0">
                <a:solidFill>
                  <a:srgbClr val="024D76"/>
                </a:solidFill>
              </a:rPr>
              <a:t>службу в Армии РФ, но не занятые более 4 </a:t>
            </a:r>
            <a:r>
              <a:rPr lang="ru-RU" sz="1600" b="1" dirty="0" smtClean="0">
                <a:solidFill>
                  <a:srgbClr val="024D76"/>
                </a:solidFill>
              </a:rPr>
              <a:t>месяцев; лица</a:t>
            </a:r>
            <a:r>
              <a:rPr lang="ru-RU" sz="1600" b="1" dirty="0">
                <a:solidFill>
                  <a:srgbClr val="024D76"/>
                </a:solidFill>
              </a:rPr>
              <a:t>, освобожденные из мест лишения </a:t>
            </a:r>
            <a:r>
              <a:rPr lang="ru-RU" sz="1600" b="1" dirty="0" smtClean="0">
                <a:solidFill>
                  <a:srgbClr val="024D76"/>
                </a:solidFill>
              </a:rPr>
              <a:t>свободы; дети-сироты; состоящие </a:t>
            </a:r>
            <a:r>
              <a:rPr lang="ru-RU" sz="1600" b="1" dirty="0">
                <a:solidFill>
                  <a:srgbClr val="024D76"/>
                </a:solidFill>
              </a:rPr>
              <a:t>на учете в комиссии по делам </a:t>
            </a:r>
            <a:r>
              <a:rPr lang="ru-RU" sz="1600" b="1" dirty="0" smtClean="0">
                <a:solidFill>
                  <a:srgbClr val="024D76"/>
                </a:solidFill>
              </a:rPr>
              <a:t>несовершеннолетних;)</a:t>
            </a:r>
            <a:endParaRPr lang="ru-RU" sz="2000" b="1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b="1" dirty="0" smtClean="0">
                <a:solidFill>
                  <a:srgbClr val="024D76"/>
                </a:solidFill>
              </a:rPr>
              <a:t>- работодатель (ЮЛ,</a:t>
            </a:r>
            <a:r>
              <a:rPr lang="ru-RU" sz="1600" b="1" dirty="0">
                <a:solidFill>
                  <a:srgbClr val="024D76"/>
                </a:solidFill>
              </a:rPr>
              <a:t> </a:t>
            </a:r>
            <a:r>
              <a:rPr lang="ru-RU" sz="1600" b="1" dirty="0" smtClean="0">
                <a:solidFill>
                  <a:srgbClr val="024D76"/>
                </a:solidFill>
              </a:rPr>
              <a:t>ИП, НКО) </a:t>
            </a:r>
            <a:r>
              <a:rPr lang="ru-RU" sz="1600" b="1" dirty="0">
                <a:solidFill>
                  <a:srgbClr val="024D76"/>
                </a:solidFill>
              </a:rPr>
              <a:t>зарегистрирован до 1 января 2022 года.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600" b="1" dirty="0" smtClean="0">
                <a:solidFill>
                  <a:srgbClr val="024D76"/>
                </a:solidFill>
              </a:rPr>
              <a:t>отсутствие задолженности: </a:t>
            </a:r>
            <a:r>
              <a:rPr lang="ru-RU" sz="1400" b="1" i="1" dirty="0" smtClean="0">
                <a:solidFill>
                  <a:srgbClr val="024D76"/>
                </a:solidFill>
              </a:rPr>
              <a:t>по налогам, сборам, страховым взносам;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b="1" i="1" dirty="0" smtClean="0">
                <a:solidFill>
                  <a:srgbClr val="024D76"/>
                </a:solidFill>
              </a:rPr>
              <a:t>по</a:t>
            </a:r>
            <a:r>
              <a:rPr lang="ru-RU" sz="1400" b="1" i="1" dirty="0">
                <a:solidFill>
                  <a:srgbClr val="024D76"/>
                </a:solidFill>
              </a:rPr>
              <a:t> возврату в федеральный бюджет субсидий, </a:t>
            </a:r>
            <a:r>
              <a:rPr lang="ru-RU" sz="1400" b="1" i="1" dirty="0" smtClean="0">
                <a:solidFill>
                  <a:srgbClr val="024D76"/>
                </a:solidFill>
              </a:rPr>
              <a:t>   бюджетных инвестиций;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b="1" i="1" dirty="0" smtClean="0">
                <a:solidFill>
                  <a:srgbClr val="024D76"/>
                </a:solidFill>
              </a:rPr>
              <a:t>по</a:t>
            </a:r>
            <a:r>
              <a:rPr lang="ru-RU" sz="1400" b="1" i="1" dirty="0">
                <a:solidFill>
                  <a:srgbClr val="024D76"/>
                </a:solidFill>
              </a:rPr>
              <a:t> заработной плате</a:t>
            </a:r>
            <a:r>
              <a:rPr lang="ru-RU" sz="1400" b="1" i="1" dirty="0" smtClean="0">
                <a:solidFill>
                  <a:srgbClr val="024D76"/>
                </a:solidFill>
              </a:rPr>
              <a:t>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400" b="1" i="1" dirty="0" smtClean="0">
              <a:solidFill>
                <a:srgbClr val="024D76"/>
              </a:solidFill>
            </a:endParaRPr>
          </a:p>
          <a:p>
            <a:pPr marL="541338" algn="l"/>
            <a:endParaRPr lang="ru-RU" sz="1800" b="1" i="1" dirty="0">
              <a:solidFill>
                <a:srgbClr val="024D7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https://avatars.mds.yandex.net/i?id=2a0000017fb28c3b0beb8d6a18252e0052de-1404084-fast-image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768" y="714282"/>
            <a:ext cx="4910232" cy="373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187577" y="6028244"/>
            <a:ext cx="10711053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России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 18.03.2022 №398</a:t>
            </a:r>
          </a:p>
          <a:p>
            <a:pPr algn="just"/>
            <a:r>
              <a:rPr lang="ru-RU" sz="14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«О </a:t>
            </a:r>
            <a:r>
              <a:rPr lang="ru-RU" sz="1400" b="1" i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внесении изменений в постановление Правительства Российской Федерации от 13 марта 2021 г. N </a:t>
            </a:r>
            <a:r>
              <a:rPr lang="ru-RU" sz="14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362»</a:t>
            </a:r>
            <a:endParaRPr lang="ru-RU" sz="1400" b="1" i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6613474" y="4496082"/>
            <a:ext cx="5578526" cy="1334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1338" algn="l"/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Порядок действия работодателя:</a:t>
            </a:r>
          </a:p>
          <a:p>
            <a:pPr marL="884238" indent="-3429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600" b="1" dirty="0">
                <a:solidFill>
                  <a:srgbClr val="024D76"/>
                </a:solidFill>
              </a:rPr>
              <a:t>Обращение в </a:t>
            </a:r>
            <a:r>
              <a:rPr lang="ru-RU" sz="1600" b="1" dirty="0" smtClean="0">
                <a:solidFill>
                  <a:srgbClr val="024D76"/>
                </a:solidFill>
              </a:rPr>
              <a:t>Центр Занятости</a:t>
            </a:r>
            <a:endParaRPr lang="ru-RU" sz="1600" b="1" dirty="0">
              <a:solidFill>
                <a:srgbClr val="024D76"/>
              </a:solidFill>
            </a:endParaRPr>
          </a:p>
          <a:p>
            <a:pPr marL="884238" indent="-3429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600" b="1" dirty="0">
                <a:solidFill>
                  <a:srgbClr val="024D76"/>
                </a:solidFill>
              </a:rPr>
              <a:t>Трудоустройство молодежи</a:t>
            </a:r>
          </a:p>
          <a:p>
            <a:pPr marL="884238" indent="-3429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600" b="1" dirty="0" smtClean="0">
                <a:solidFill>
                  <a:srgbClr val="024D76"/>
                </a:solidFill>
              </a:rPr>
              <a:t> </a:t>
            </a:r>
            <a:r>
              <a:rPr lang="ru-RU" sz="1600" b="1" dirty="0">
                <a:solidFill>
                  <a:srgbClr val="024D76"/>
                </a:solidFill>
              </a:rPr>
              <a:t>Направление заявления за </a:t>
            </a:r>
            <a:r>
              <a:rPr lang="ru-RU" sz="1600" b="1" dirty="0" smtClean="0">
                <a:solidFill>
                  <a:srgbClr val="024D76"/>
                </a:solidFill>
              </a:rPr>
              <a:t>компенсацией </a:t>
            </a:r>
            <a:r>
              <a:rPr lang="ru-RU" sz="1600" b="1" dirty="0">
                <a:solidFill>
                  <a:srgbClr val="024D76"/>
                </a:solidFill>
              </a:rPr>
              <a:t>в ФСС</a:t>
            </a:r>
          </a:p>
          <a:p>
            <a:pPr marL="541338" algn="l"/>
            <a:endParaRPr lang="ru-RU" sz="1800" b="1" i="1" dirty="0" smtClean="0">
              <a:solidFill>
                <a:srgbClr val="024D76"/>
              </a:solidFill>
            </a:endParaRPr>
          </a:p>
          <a:p>
            <a:pPr marL="541338" algn="l"/>
            <a:endParaRPr lang="ru-RU" sz="1800" b="1" i="1" dirty="0">
              <a:solidFill>
                <a:srgbClr val="024D7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5860" y="1792656"/>
            <a:ext cx="7242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Размер субсидии: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3* МРОТ </a:t>
            </a:r>
            <a:r>
              <a:rPr lang="ru-RU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РФ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 </a:t>
            </a:r>
            <a:r>
              <a:rPr lang="ru-RU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1.06.2022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15279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руб.)</a:t>
            </a:r>
          </a:p>
        </p:txBody>
      </p:sp>
    </p:spTree>
    <p:extLst>
      <p:ext uri="{BB962C8B-B14F-4D97-AF65-F5344CB8AC3E}">
        <p14:creationId xmlns:p14="http://schemas.microsoft.com/office/powerpoint/2010/main" val="265267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707426" y="852249"/>
            <a:ext cx="10609330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Отсрочка уплаты страховых взносов</a:t>
            </a:r>
          </a:p>
        </p:txBody>
      </p:sp>
      <p:sp>
        <p:nvSpPr>
          <p:cNvPr id="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7361" y="1429848"/>
            <a:ext cx="11477003" cy="1090936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Для 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ЮЛ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и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ИП, осуществляющих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отдельные виды экономической деятельности,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сумма дохода которых за 2021 год превышает </a:t>
            </a:r>
            <a:r>
              <a:rPr lang="ru-RU" sz="2000" b="1" dirty="0" smtClean="0">
                <a:solidFill>
                  <a:srgbClr val="FF0000"/>
                </a:solidFill>
              </a:rPr>
              <a:t>300,0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тыс. руб.</a:t>
            </a:r>
            <a:endParaRPr lang="ru-RU" sz="2000" b="1" dirty="0" smtClean="0">
              <a:solidFill>
                <a:srgbClr val="024D76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68518" y="6141339"/>
            <a:ext cx="605790" cy="628650"/>
            <a:chOff x="4787656" y="5283450"/>
            <a:chExt cx="567259" cy="608154"/>
          </a:xfrm>
          <a:noFill/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grp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</p:pic>
      </p:grpSp>
      <p:sp>
        <p:nvSpPr>
          <p:cNvPr id="9" name="Прямоугольник 8"/>
          <p:cNvSpPr/>
          <p:nvPr/>
        </p:nvSpPr>
        <p:spPr>
          <a:xfrm>
            <a:off x="1439056" y="6064697"/>
            <a:ext cx="9877700" cy="7338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РФ от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29.04.2022 №776 </a:t>
            </a:r>
            <a:r>
              <a:rPr lang="ru-RU" sz="12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“Об изменении сроков уплаты страховых взносов в 2022 году”.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7131" t="12021" r="13247" b="22017"/>
          <a:stretch/>
        </p:blipFill>
        <p:spPr>
          <a:xfrm>
            <a:off x="5301483" y="2201473"/>
            <a:ext cx="6693709" cy="3119224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468519" y="2209573"/>
            <a:ext cx="4741637" cy="3703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rgbClr val="FF0000"/>
                </a:solidFill>
              </a:rPr>
              <a:t>2 кв. - </a:t>
            </a:r>
            <a:r>
              <a:rPr lang="ru-RU" sz="2000" b="1" dirty="0">
                <a:solidFill>
                  <a:srgbClr val="024D76"/>
                </a:solidFill>
              </a:rPr>
              <a:t>обрабатывающие </a:t>
            </a:r>
            <a:r>
              <a:rPr lang="ru-RU" sz="2000" b="1" dirty="0" smtClean="0">
                <a:solidFill>
                  <a:srgbClr val="024D76"/>
                </a:solidFill>
              </a:rPr>
              <a:t>производства, </a:t>
            </a:r>
            <a:r>
              <a:rPr lang="ru-RU" sz="2000" b="1" dirty="0">
                <a:solidFill>
                  <a:srgbClr val="024D76"/>
                </a:solidFill>
              </a:rPr>
              <a:t>строительство, </a:t>
            </a:r>
            <a:r>
              <a:rPr lang="ru-RU" sz="2000" b="1" dirty="0" smtClean="0">
                <a:solidFill>
                  <a:srgbClr val="024D76"/>
                </a:solidFill>
              </a:rPr>
              <a:t>наука и культура, спорт и развлечения и другие. </a:t>
            </a: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Более </a:t>
            </a:r>
            <a:r>
              <a:rPr lang="ru-RU" sz="2000" b="1" dirty="0">
                <a:solidFill>
                  <a:srgbClr val="FF0000"/>
                </a:solidFill>
              </a:rPr>
              <a:t>70 </a:t>
            </a:r>
            <a:r>
              <a:rPr lang="ru-RU" sz="2000" b="1" dirty="0">
                <a:solidFill>
                  <a:srgbClr val="024D76"/>
                </a:solidFill>
              </a:rPr>
              <a:t>кодов ОКВЭД</a:t>
            </a: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22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тыс. ЮЛ и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ИП</a:t>
            </a: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rgbClr val="FF0000"/>
                </a:solidFill>
              </a:rPr>
              <a:t>3 кв. </a:t>
            </a:r>
            <a:r>
              <a:rPr lang="ru-RU" sz="2000" b="1" dirty="0">
                <a:solidFill>
                  <a:srgbClr val="024D76"/>
                </a:solidFill>
              </a:rPr>
              <a:t>– </a:t>
            </a:r>
            <a:r>
              <a:rPr lang="ru-RU" sz="2000" b="1" dirty="0" smtClean="0">
                <a:solidFill>
                  <a:srgbClr val="024D76"/>
                </a:solidFill>
              </a:rPr>
              <a:t>обрабатывающие производства, строительство, сфера </a:t>
            </a:r>
            <a:r>
              <a:rPr lang="ru-RU" sz="2000" b="1" dirty="0">
                <a:solidFill>
                  <a:srgbClr val="024D76"/>
                </a:solidFill>
              </a:rPr>
              <a:t>ИТ и телекоммуникаций и </a:t>
            </a:r>
            <a:r>
              <a:rPr lang="ru-RU" sz="2000" b="1" dirty="0" smtClean="0">
                <a:solidFill>
                  <a:srgbClr val="024D76"/>
                </a:solidFill>
              </a:rPr>
              <a:t> другие. </a:t>
            </a: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Более </a:t>
            </a:r>
            <a:r>
              <a:rPr lang="ru-RU" sz="2000" b="1" dirty="0" smtClean="0">
                <a:solidFill>
                  <a:srgbClr val="FF0000"/>
                </a:solidFill>
              </a:rPr>
              <a:t>30 </a:t>
            </a:r>
            <a:r>
              <a:rPr lang="ru-RU" sz="2000" b="1" dirty="0">
                <a:solidFill>
                  <a:srgbClr val="024D76"/>
                </a:solidFill>
              </a:rPr>
              <a:t>кодов </a:t>
            </a:r>
            <a:r>
              <a:rPr lang="ru-RU" sz="2000" b="1" dirty="0" smtClean="0">
                <a:solidFill>
                  <a:srgbClr val="024D76"/>
                </a:solidFill>
              </a:rPr>
              <a:t>ОКВЭД</a:t>
            </a:r>
          </a:p>
          <a:p>
            <a:pPr algn="l">
              <a:spcBef>
                <a:spcPts val="60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9 тыс. ЮЛ и ИП</a:t>
            </a:r>
          </a:p>
          <a:p>
            <a:pPr algn="l">
              <a:spcBef>
                <a:spcPts val="600"/>
              </a:spcBef>
            </a:pPr>
            <a:endParaRPr lang="ru-RU" sz="2000" b="1" dirty="0" smtClean="0">
              <a:solidFill>
                <a:srgbClr val="024D76"/>
              </a:solidFill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5301483" y="5402414"/>
            <a:ext cx="6952336" cy="689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</a:pPr>
            <a:r>
              <a:rPr lang="ru-RU" sz="1600" b="1" dirty="0" smtClean="0">
                <a:solidFill>
                  <a:srgbClr val="FF0000"/>
                </a:solidFill>
              </a:rPr>
              <a:t>Автоматическое продление на 12 месяцев сроков уплаты страховых взносов, установленных Налоговым кодексом 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92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trk-saratov.ru/wp-content/uploads/2020/04/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5"/>
          <a:stretch/>
        </p:blipFill>
        <p:spPr bwMode="auto">
          <a:xfrm>
            <a:off x="1524002" y="775965"/>
            <a:ext cx="9143987" cy="607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1486" y="775964"/>
            <a:ext cx="6826313" cy="6082036"/>
          </a:xfrm>
          <a:prstGeom prst="parallelogram">
            <a:avLst/>
          </a:prstGeom>
          <a:solidFill>
            <a:srgbClr val="1A8088">
              <a:alpha val="78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</a:t>
            </a: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</a:t>
            </a: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Федеральные, региональные и муниципальные меры поддержки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94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307975" y="1057147"/>
            <a:ext cx="9099099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424" y="2185963"/>
            <a:ext cx="11634796" cy="4563439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 </a:t>
            </a:r>
            <a:r>
              <a:rPr lang="ru-RU" b="1" dirty="0" smtClean="0">
                <a:solidFill>
                  <a:srgbClr val="FF0000"/>
                </a:solidFill>
              </a:rPr>
              <a:t>14.06.2022</a:t>
            </a:r>
            <a:r>
              <a:rPr lang="ru-RU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снижены процентные ставки по следующим </a:t>
            </a:r>
            <a:r>
              <a:rPr lang="ru-RU" b="1" dirty="0" err="1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микрофинансовым</a:t>
            </a:r>
            <a:r>
              <a:rPr lang="ru-RU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продуктам:</a:t>
            </a:r>
          </a:p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endParaRPr lang="ru-RU" sz="15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 hangingPunct="0"/>
            <a:r>
              <a:rPr lang="ru-RU" b="1" dirty="0" smtClean="0">
                <a:solidFill>
                  <a:srgbClr val="024D76"/>
                </a:solidFill>
                <a:ea typeface="+mn-ea"/>
              </a:rPr>
              <a:t>- 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программа 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«</a:t>
            </a:r>
            <a:r>
              <a:rPr lang="ru-RU" b="1" dirty="0" err="1">
                <a:solidFill>
                  <a:srgbClr val="FF0000"/>
                </a:solidFill>
                <a:ea typeface="+mn-ea"/>
              </a:rPr>
              <a:t>Импортозамещение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»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 с 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7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 % до 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5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%;</a:t>
            </a:r>
          </a:p>
          <a:p>
            <a:pPr marL="342900" indent="-342900" algn="l" hangingPunct="0">
              <a:buFontTx/>
              <a:buChar char="-"/>
            </a:pPr>
            <a:r>
              <a:rPr lang="ru-RU" b="1" dirty="0" smtClean="0">
                <a:solidFill>
                  <a:srgbClr val="024D76"/>
                </a:solidFill>
                <a:ea typeface="+mn-ea"/>
              </a:rPr>
              <a:t>программа 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«Содействие» 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с 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9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 % до 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5,5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 </a:t>
            </a:r>
            <a:r>
              <a:rPr lang="ru-RU" b="1" dirty="0" smtClean="0">
                <a:solidFill>
                  <a:srgbClr val="024D76"/>
                </a:solidFill>
                <a:ea typeface="+mn-ea"/>
              </a:rPr>
              <a:t>%;</a:t>
            </a:r>
          </a:p>
          <a:p>
            <a:pPr marL="342900" indent="-342900" algn="l" hangingPunct="0">
              <a:buFontTx/>
              <a:buChar char="-"/>
            </a:pPr>
            <a:r>
              <a:rPr lang="ru-RU" b="1" dirty="0" smtClean="0">
                <a:solidFill>
                  <a:srgbClr val="024D76"/>
                </a:solidFill>
                <a:ea typeface="+mn-ea"/>
              </a:rPr>
              <a:t>программа 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«Развитие экспорта»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 </a:t>
            </a:r>
            <a:r>
              <a:rPr lang="ru-RU" b="1" dirty="0" smtClean="0">
                <a:solidFill>
                  <a:srgbClr val="024D76"/>
                </a:solidFill>
                <a:ea typeface="+mn-ea"/>
              </a:rPr>
              <a:t>с </a:t>
            </a:r>
            <a:r>
              <a:rPr lang="ru-RU" b="1" dirty="0" smtClean="0">
                <a:solidFill>
                  <a:srgbClr val="FF0000"/>
                </a:solidFill>
                <a:ea typeface="+mn-ea"/>
              </a:rPr>
              <a:t>9</a:t>
            </a:r>
            <a:r>
              <a:rPr lang="ru-RU" b="1" dirty="0" smtClean="0">
                <a:solidFill>
                  <a:srgbClr val="024D76"/>
                </a:solidFill>
                <a:ea typeface="+mn-ea"/>
              </a:rPr>
              <a:t>% 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5,5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 %;</a:t>
            </a:r>
          </a:p>
          <a:p>
            <a:pPr algn="l"/>
            <a:r>
              <a:rPr lang="ru-RU" b="1" dirty="0" smtClean="0">
                <a:solidFill>
                  <a:srgbClr val="024D76"/>
                </a:solidFill>
                <a:ea typeface="+mn-ea"/>
              </a:rPr>
              <a:t>- 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программа </a:t>
            </a:r>
            <a:r>
              <a:rPr lang="ru-RU" b="1" dirty="0">
                <a:solidFill>
                  <a:srgbClr val="FF0000"/>
                </a:solidFill>
                <a:ea typeface="+mn-ea"/>
              </a:rPr>
              <a:t>«Социальное предпринимательство» 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с </a:t>
            </a:r>
            <a:r>
              <a:rPr lang="ru-RU" b="1" dirty="0" smtClean="0">
                <a:solidFill>
                  <a:srgbClr val="FF0000"/>
                </a:solidFill>
                <a:ea typeface="+mn-ea"/>
              </a:rPr>
              <a:t>5,5</a:t>
            </a:r>
            <a:r>
              <a:rPr lang="ru-RU" b="1" dirty="0" smtClean="0">
                <a:solidFill>
                  <a:srgbClr val="024D76"/>
                </a:solidFill>
                <a:ea typeface="+mn-ea"/>
              </a:rPr>
              <a:t>% </a:t>
            </a:r>
            <a:r>
              <a:rPr lang="ru-RU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b="1" dirty="0" smtClean="0">
                <a:solidFill>
                  <a:srgbClr val="FF0000"/>
                </a:solidFill>
                <a:ea typeface="+mn-ea"/>
              </a:rPr>
              <a:t>4,5</a:t>
            </a:r>
            <a:r>
              <a:rPr lang="ru-RU" b="1" dirty="0" smtClean="0">
                <a:solidFill>
                  <a:srgbClr val="024D76"/>
                </a:solidFill>
                <a:ea typeface="+mn-ea"/>
              </a:rPr>
              <a:t>%.</a:t>
            </a:r>
            <a:endParaRPr lang="ru-RU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rgbClr val="024D76"/>
                </a:solidFill>
                <a:ea typeface="+mn-ea"/>
              </a:rPr>
              <a:t>	</a:t>
            </a: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14665" y="6146804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62431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460375" y="1144038"/>
            <a:ext cx="8747598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0375" y="1542728"/>
            <a:ext cx="10684939" cy="4563439"/>
          </a:xfrm>
        </p:spPr>
        <p:txBody>
          <a:bodyPr>
            <a:noAutofit/>
          </a:bodyPr>
          <a:lstStyle/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Микрофинансовый продукт </a:t>
            </a:r>
            <a:r>
              <a:rPr lang="ru-RU" sz="2000" b="1" dirty="0" smtClean="0">
                <a:solidFill>
                  <a:srgbClr val="FF0000"/>
                </a:solidFill>
              </a:rPr>
              <a:t>«</a:t>
            </a:r>
            <a:r>
              <a:rPr lang="ru-RU" sz="2000" b="1" dirty="0" err="1" smtClean="0">
                <a:solidFill>
                  <a:srgbClr val="FF0000"/>
                </a:solidFill>
              </a:rPr>
              <a:t>Импортозамещение</a:t>
            </a:r>
            <a:r>
              <a:rPr lang="ru-RU" sz="2000" b="1" dirty="0" smtClean="0">
                <a:solidFill>
                  <a:srgbClr val="FF0000"/>
                </a:solidFill>
              </a:rPr>
              <a:t>»</a:t>
            </a:r>
            <a:endParaRPr lang="ru-RU" sz="2000" b="1" dirty="0">
              <a:solidFill>
                <a:srgbClr val="FF0000"/>
              </a:solidFill>
            </a:endParaRP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Те, кто разместил информацию в разделе «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К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аталог предложений. Предложения по замещению» на ЭТП «Республиканский маркетинговый центр Татарстана». На 24.02.22 основной вид деятельности входит в раздел А ОКВЭД (все, что связано с сельхозпроизводством) и в раздел С (все, что связано с производством тех или иных товаров)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 н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а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любые обоснованные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затраты;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млн 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срок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до </a:t>
            </a:r>
            <a:r>
              <a:rPr lang="ru-RU" sz="2000" b="1" dirty="0" smtClean="0">
                <a:solidFill>
                  <a:srgbClr val="FF0000"/>
                </a:solidFill>
                <a:ea typeface="+mn-ea"/>
              </a:rPr>
              <a:t>36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месяцев;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ставка – </a:t>
            </a:r>
            <a:r>
              <a:rPr lang="ru-RU" sz="2000" b="1" dirty="0" smtClean="0">
                <a:solidFill>
                  <a:srgbClr val="FF0000"/>
                </a:solidFill>
                <a:ea typeface="+mn-ea"/>
              </a:rPr>
              <a:t>5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% годовых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.</a:t>
            </a:r>
            <a:endParaRPr lang="ru-RU" sz="2000" b="1" dirty="0" smtClean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     Срок приема заявок: до </a:t>
            </a:r>
            <a:r>
              <a:rPr lang="ru-RU" sz="2000" b="1" dirty="0" smtClean="0">
                <a:solidFill>
                  <a:srgbClr val="FF0000"/>
                </a:solidFill>
              </a:rPr>
              <a:t>01.07.2022</a:t>
            </a:r>
            <a:endParaRPr lang="ru-RU" sz="2000" b="1" dirty="0">
              <a:solidFill>
                <a:srgbClr val="FF0000"/>
              </a:solidFill>
              <a:ea typeface="+mn-ea"/>
            </a:endParaRP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37844" y="6106167"/>
            <a:ext cx="567259" cy="608154"/>
            <a:chOff x="923037" y="5778487"/>
            <a:chExt cx="567259" cy="608154"/>
          </a:xfrm>
        </p:grpSpPr>
        <p:sp>
          <p:nvSpPr>
            <p:cNvPr id="10" name="Шестиугольник 9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1668286" y="6260055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50156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3405E24-FD21-4653-A712-819BD165A212}"/>
              </a:ext>
            </a:extLst>
          </p:cNvPr>
          <p:cNvSpPr txBox="1"/>
          <p:nvPr/>
        </p:nvSpPr>
        <p:spPr>
          <a:xfrm>
            <a:off x="631524" y="1764184"/>
            <a:ext cx="3313041" cy="21130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Перечень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ранее закупаемой импортной продукции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более </a:t>
            </a:r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115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тыс. позиций</a:t>
            </a:r>
            <a:endParaRPr lang="en-US" sz="24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6076890-1AF4-4512-9817-2C74349B40D6}"/>
              </a:ext>
            </a:extLst>
          </p:cNvPr>
          <p:cNvSpPr txBox="1"/>
          <p:nvPr/>
        </p:nvSpPr>
        <p:spPr>
          <a:xfrm>
            <a:off x="8035874" y="1655513"/>
            <a:ext cx="3229607" cy="21130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Предложения</a:t>
            </a:r>
          </a:p>
          <a:p>
            <a:pPr lvl="0" algn="ctr">
              <a:lnSpc>
                <a:spcPct val="80000"/>
              </a:lnSpc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 замещению</a:t>
            </a:r>
          </a:p>
          <a:p>
            <a:pPr lvl="0" algn="ctr">
              <a:lnSpc>
                <a:spcPct val="110000"/>
              </a:lnSpc>
            </a:pPr>
            <a:endParaRPr lang="ru-RU" sz="20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более </a:t>
            </a:r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122 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тыс. позиций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032" y="1805196"/>
            <a:ext cx="2208306" cy="1392532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4255198" y="2245075"/>
            <a:ext cx="608357" cy="663300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Стрелка вправо 35"/>
          <p:cNvSpPr/>
          <p:nvPr/>
        </p:nvSpPr>
        <p:spPr>
          <a:xfrm rot="10800000">
            <a:off x="7194338" y="2245075"/>
            <a:ext cx="640167" cy="663300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Трапеция 4"/>
          <p:cNvSpPr/>
          <p:nvPr/>
        </p:nvSpPr>
        <p:spPr>
          <a:xfrm>
            <a:off x="4658263" y="3231215"/>
            <a:ext cx="2682815" cy="1235410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59387" y="848030"/>
            <a:ext cx="958009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altLang="ko-KR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РМЦ - центр импортозамещения</a:t>
            </a:r>
          </a:p>
        </p:txBody>
      </p:sp>
      <p:sp>
        <p:nvSpPr>
          <p:cNvPr id="22" name="Номер слайда 3"/>
          <p:cNvSpPr txBox="1">
            <a:spLocks/>
          </p:cNvSpPr>
          <p:nvPr/>
        </p:nvSpPr>
        <p:spPr>
          <a:xfrm>
            <a:off x="9327020" y="634248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9EF36E0-EB16-40D2-88F8-0DABA53262DC}" type="slidenum">
              <a:rPr lang="en-US" sz="2400" smtClean="0"/>
              <a:pPr algn="r">
                <a:defRPr/>
              </a:pPr>
              <a:t>23</a:t>
            </a:fld>
            <a:endParaRPr lang="en-US" sz="2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7475220" y="4685521"/>
            <a:ext cx="40281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Горячая линия: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8(800) </a:t>
            </a:r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700-98-73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799" y="3231215"/>
            <a:ext cx="3156841" cy="315684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98789" y="6049502"/>
            <a:ext cx="17828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http://</a:t>
            </a:r>
            <a:r>
              <a:rPr lang="ru-RU" sz="16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rmcrt.ru</a:t>
            </a:r>
            <a:endParaRPr lang="ru-RU" sz="16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38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460375" y="1144038"/>
            <a:ext cx="8747598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0375" y="1869708"/>
            <a:ext cx="10684939" cy="4563439"/>
          </a:xfrm>
        </p:spPr>
        <p:txBody>
          <a:bodyPr>
            <a:noAutofit/>
          </a:bodyPr>
          <a:lstStyle/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Микрофинансовый продукт </a:t>
            </a:r>
            <a:r>
              <a:rPr lang="ru-RU" sz="2000" b="1" dirty="0" smtClean="0">
                <a:solidFill>
                  <a:srgbClr val="FF0000"/>
                </a:solidFill>
              </a:rPr>
              <a:t>«Содействие»</a:t>
            </a:r>
            <a:endParaRPr lang="ru-RU" sz="2000" b="1" dirty="0">
              <a:solidFill>
                <a:srgbClr val="FF0000"/>
              </a:solidFill>
            </a:endParaRP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МСП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,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соответствующие 209-ФЗ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 н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а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любые обоснованные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затраты;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млн 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срок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до </a:t>
            </a:r>
            <a:r>
              <a:rPr lang="ru-RU" sz="2000" b="1" dirty="0" smtClean="0">
                <a:solidFill>
                  <a:srgbClr val="FF0000"/>
                </a:solidFill>
                <a:ea typeface="+mn-ea"/>
              </a:rPr>
              <a:t>24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месяцев;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ставка – </a:t>
            </a:r>
            <a:r>
              <a:rPr lang="ru-RU" sz="2000" b="1" dirty="0" smtClean="0">
                <a:solidFill>
                  <a:srgbClr val="FF0000"/>
                </a:solidFill>
                <a:ea typeface="+mn-ea"/>
              </a:rPr>
              <a:t>5,5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% годовых.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2592" y="5295765"/>
            <a:ext cx="975512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Приказ НМК «Фонд поддержки  предпринимательства» от 14.03.2022 №13-ПД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915152" y="5318319"/>
            <a:ext cx="567259" cy="608154"/>
            <a:chOff x="923037" y="5778487"/>
            <a:chExt cx="567259" cy="608154"/>
          </a:xfrm>
        </p:grpSpPr>
        <p:sp>
          <p:nvSpPr>
            <p:cNvPr id="10" name="Шестиугольник 9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1668286" y="5921335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06267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606583" y="1144038"/>
            <a:ext cx="8627952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3869" y="1820838"/>
            <a:ext cx="10458655" cy="4563439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Микрофинансовый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продукт </a:t>
            </a:r>
            <a:r>
              <a:rPr lang="ru-RU" sz="2000" b="1" dirty="0">
                <a:solidFill>
                  <a:srgbClr val="FF0000"/>
                </a:solidFill>
              </a:rPr>
              <a:t>«Для развития </a:t>
            </a:r>
            <a:r>
              <a:rPr lang="ru-RU" sz="2000" b="1" dirty="0" smtClean="0">
                <a:solidFill>
                  <a:srgbClr val="FF0000"/>
                </a:solidFill>
              </a:rPr>
              <a:t>экспорта»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МСП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, заключившие экспортный контракт в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2021 г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и получившие услугу Центра поддержки экспорта НО МКК «ФПП РТ» по поиску партнера и/или по сертификации и/или консультационную услугу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 	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marR="179070" algn="l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на любые обоснованные предпринимательские цели;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млн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- срок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36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месяцев;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- ставка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–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ea typeface="+mn-ea"/>
              </a:rPr>
              <a:t>5,5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%.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  <a:ea typeface="+mn-ea"/>
              </a:rPr>
              <a:t>	</a:t>
            </a: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66506" y="5318319"/>
            <a:ext cx="975512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Приказ НМК «Фонд поддержки  предпринимательства» от 14.03.2022 №13-ПД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88810" y="5355198"/>
            <a:ext cx="567259" cy="608154"/>
            <a:chOff x="923037" y="5778487"/>
            <a:chExt cx="567259" cy="608154"/>
          </a:xfrm>
        </p:grpSpPr>
        <p:sp>
          <p:nvSpPr>
            <p:cNvPr id="16" name="Шестиугольник 15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  <p:sp>
        <p:nvSpPr>
          <p:cNvPr id="3" name="Прямоугольник 2"/>
          <p:cNvSpPr/>
          <p:nvPr/>
        </p:nvSpPr>
        <p:spPr>
          <a:xfrm>
            <a:off x="1501129" y="5963352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13213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460375" y="1214893"/>
            <a:ext cx="8749521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7585" y="2003400"/>
            <a:ext cx="10684939" cy="4563439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err="1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Микрофинансовый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продукт </a:t>
            </a:r>
            <a:r>
              <a:rPr lang="ru-RU" sz="2000" b="1" dirty="0">
                <a:solidFill>
                  <a:srgbClr val="FF0000"/>
                </a:solidFill>
              </a:rPr>
              <a:t>«Социальное предпринимательство»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 МСП , признанные социальным предприятием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marR="179070" algn="l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на любые обоснованные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предпринимательские цели;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100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млн.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срок 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36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месяцев;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ставка – </a:t>
            </a:r>
            <a:r>
              <a:rPr lang="ru-RU" sz="2000" b="1" dirty="0" smtClean="0">
                <a:solidFill>
                  <a:srgbClr val="FF0000"/>
                </a:solidFill>
                <a:ea typeface="+mn-ea"/>
              </a:rPr>
              <a:t>4,5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%.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72025" y="5212479"/>
            <a:ext cx="975512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Приказ НМК «Фонд поддержки  предпринимательства» от 14.03.2022 №13-ПД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021952" y="5210115"/>
            <a:ext cx="567259" cy="608154"/>
            <a:chOff x="923037" y="5778487"/>
            <a:chExt cx="567259" cy="608154"/>
          </a:xfrm>
        </p:grpSpPr>
        <p:sp>
          <p:nvSpPr>
            <p:cNvPr id="11" name="Шестиугольник 10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1731040" y="5870185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31940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307975" y="1057147"/>
            <a:ext cx="9099099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0960" y="1921919"/>
            <a:ext cx="10684939" cy="4563439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Микрофинансовый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продукт </a:t>
            </a:r>
            <a:r>
              <a:rPr lang="ru-RU" sz="2000" b="1" dirty="0">
                <a:solidFill>
                  <a:srgbClr val="FF0000"/>
                </a:solidFill>
              </a:rPr>
              <a:t>«</a:t>
            </a:r>
            <a:r>
              <a:rPr lang="ru-RU" sz="2000" b="1" dirty="0" err="1">
                <a:solidFill>
                  <a:srgbClr val="FF0000"/>
                </a:solidFill>
              </a:rPr>
              <a:t>Самозанятые</a:t>
            </a:r>
            <a:r>
              <a:rPr lang="ru-RU" sz="2000" b="1" dirty="0">
                <a:solidFill>
                  <a:srgbClr val="FF0000"/>
                </a:solidFill>
              </a:rPr>
              <a:t>»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marR="179070" algn="l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</a:tabLst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Физические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лица, не являющиеся ИП и применяющие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специальный                                        		    налоговый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режим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«Налог на профессиональную деятельность» 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не менее 6 мес. в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Республике Татарстан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 	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-на момент погашения </a:t>
            </a:r>
            <a:r>
              <a:rPr lang="ru-RU" sz="2000" b="1" dirty="0" err="1" smtClean="0">
                <a:solidFill>
                  <a:srgbClr val="024D76"/>
                </a:solidFill>
                <a:ea typeface="+mn-ea"/>
              </a:rPr>
              <a:t>микрозайма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возраст заемщика не должен превышать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65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лет;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-срок 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24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месяцев;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-ставка –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5,5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%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годовых.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2374" y="5615142"/>
            <a:ext cx="975512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Приказ НМК «Фонд поддержки  предпринимательства» от 14.03.2022 №13-ПД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923037" y="5778487"/>
            <a:ext cx="567259" cy="608154"/>
            <a:chOff x="923037" y="5778487"/>
            <a:chExt cx="567259" cy="608154"/>
          </a:xfrm>
        </p:grpSpPr>
        <p:sp>
          <p:nvSpPr>
            <p:cNvPr id="11" name="Шестиугольник 10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1642374" y="6295158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71211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857488" y="860328"/>
            <a:ext cx="8749521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</a:t>
            </a:r>
            <a:r>
              <a:rPr lang="en-US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«Гарантийный фонд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694" y="1477414"/>
            <a:ext cx="9494705" cy="4563439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Поручительство:  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для МСП и </a:t>
            </a:r>
            <a:r>
              <a:rPr lang="ru-RU" sz="2000" b="1" dirty="0" err="1">
                <a:solidFill>
                  <a:srgbClr val="024D76"/>
                </a:solidFill>
                <a:ea typeface="+mn-ea"/>
              </a:rPr>
              <a:t>самозанятых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граждан, не располагающих достаточным залоговым обеспечением для получения кредитных средств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предоставления: </a:t>
            </a: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сумма поручительства –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млн руб.; </a:t>
            </a:r>
          </a:p>
          <a:p>
            <a:pPr marL="342900" marR="179070" lvl="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доля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поручительства – не более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% от суммы кредита, банковской гарантии; </a:t>
            </a:r>
          </a:p>
          <a:p>
            <a:pPr marL="342900" marR="179070" lvl="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комиссия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1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% от суммы предоставляемого поручительства </a:t>
            </a:r>
            <a:endParaRPr lang="ru-RU" sz="2000" b="1" dirty="0" smtClean="0">
              <a:solidFill>
                <a:srgbClr val="024D76"/>
              </a:solidFill>
              <a:ea typeface="+mn-ea"/>
            </a:endParaRPr>
          </a:p>
          <a:p>
            <a:pPr marR="179070" lvl="0" algn="l">
              <a:lnSpc>
                <a:spcPct val="100000"/>
              </a:lnSpc>
              <a:spcBef>
                <a:spcPts val="0"/>
              </a:spcBef>
            </a:pPr>
            <a:r>
              <a:rPr lang="ru-RU" sz="1800" b="1" i="1" dirty="0" smtClean="0">
                <a:solidFill>
                  <a:srgbClr val="024D76"/>
                </a:solidFill>
                <a:ea typeface="+mn-ea"/>
              </a:rPr>
              <a:t>(</a:t>
            </a:r>
            <a:r>
              <a:rPr lang="ru-RU" sz="1600" b="1" i="1" dirty="0">
                <a:solidFill>
                  <a:srgbClr val="024D76"/>
                </a:solidFill>
                <a:ea typeface="+mn-ea"/>
              </a:rPr>
              <a:t>в рамках специальных продуктов </a:t>
            </a:r>
            <a:r>
              <a:rPr lang="ru-RU" sz="1600" b="1" i="1" dirty="0" smtClean="0">
                <a:solidFill>
                  <a:srgbClr val="024D76"/>
                </a:solidFill>
                <a:ea typeface="+mn-ea"/>
              </a:rPr>
              <a:t>Гарантийного фонда </a:t>
            </a:r>
            <a:r>
              <a:rPr lang="ru-RU" sz="1600" b="1" i="1" dirty="0">
                <a:solidFill>
                  <a:srgbClr val="024D76"/>
                </a:solidFill>
                <a:ea typeface="+mn-ea"/>
              </a:rPr>
              <a:t>РТ предусмотрена льготная ставка комиссии</a:t>
            </a:r>
            <a:r>
              <a:rPr lang="ru-RU" sz="1800" b="1" i="1" dirty="0" smtClean="0">
                <a:solidFill>
                  <a:srgbClr val="024D76"/>
                </a:solidFill>
                <a:ea typeface="+mn-ea"/>
              </a:rPr>
              <a:t>)</a:t>
            </a:r>
            <a:endParaRPr lang="ru-RU" sz="1800" b="1" i="1" dirty="0">
              <a:solidFill>
                <a:srgbClr val="024D76"/>
              </a:solidFill>
              <a:ea typeface="+mn-e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521" y="919653"/>
            <a:ext cx="3501465" cy="5429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16094" y="5229247"/>
            <a:ext cx="567259" cy="608154"/>
            <a:chOff x="1521634" y="5777305"/>
            <a:chExt cx="567259" cy="608154"/>
          </a:xfrm>
        </p:grpSpPr>
        <p:sp>
          <p:nvSpPr>
            <p:cNvPr id="8" name="Шестиугольник 7"/>
            <p:cNvSpPr/>
            <p:nvPr/>
          </p:nvSpPr>
          <p:spPr>
            <a:xfrm rot="16200000">
              <a:off x="1501187" y="5797752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6258" y="5932376"/>
              <a:ext cx="298013" cy="298013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1455319" y="5231611"/>
            <a:ext cx="991514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Порядок предоставления поручительства НО «Гарантийный фонд РТ» от 23.12.2021 №42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8731" y="5934011"/>
            <a:ext cx="109972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Гарантийный Фонд РТ: 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https://garfondrt.ru/</a:t>
            </a:r>
          </a:p>
        </p:txBody>
      </p:sp>
    </p:spTree>
    <p:extLst>
      <p:ext uri="{BB962C8B-B14F-4D97-AF65-F5344CB8AC3E}">
        <p14:creationId xmlns:p14="http://schemas.microsoft.com/office/powerpoint/2010/main" val="352840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715" y="1671198"/>
            <a:ext cx="10684939" cy="4563439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Программа </a:t>
            </a:r>
            <a:r>
              <a:rPr lang="ru-RU" sz="2000" b="1" dirty="0" smtClean="0">
                <a:solidFill>
                  <a:srgbClr val="FF0000"/>
                </a:solidFill>
              </a:rPr>
              <a:t>«Льготный </a:t>
            </a:r>
            <a:r>
              <a:rPr lang="ru-RU" sz="2000" b="1" dirty="0">
                <a:solidFill>
                  <a:srgbClr val="FF0000"/>
                </a:solidFill>
              </a:rPr>
              <a:t>лизинг»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marR="179070" algn="l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 Лизингополучатели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, зарегистрированные и осуществляющие деятельность на территории РТ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 	 	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на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любые обоснованные предпринимательские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цели;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2,5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млн. 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млн.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-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авансовый платеж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15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% от стоимости предмета лизинга;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-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ставка –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6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% для российского оборудования;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-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ставка –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8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% для иностранного оборудования;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8" name="object 13"/>
          <p:cNvSpPr txBox="1">
            <a:spLocks/>
          </p:cNvSpPr>
          <p:nvPr/>
        </p:nvSpPr>
        <p:spPr bwMode="auto">
          <a:xfrm>
            <a:off x="528366" y="1028191"/>
            <a:ext cx="8926717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АО «Региональная лизинговая компания РТ»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8371" y="5845572"/>
            <a:ext cx="92448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</a:t>
            </a:r>
            <a:r>
              <a:rPr lang="ru-RU" sz="1600" b="1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сайте РЛК РТ: http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://rlcrt.ru/lgotnyy-lizing/</a:t>
            </a:r>
          </a:p>
        </p:txBody>
      </p:sp>
      <p:sp>
        <p:nvSpPr>
          <p:cNvPr id="4" name="AutoShape 2" descr="http://rlcrt.ru/local/templates/softmajor/img/logo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poisk-firm.ru/storage/employer/logo/72/cf/eb/2bc3d623baf28c3b8935fc4b6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939" y="867210"/>
            <a:ext cx="2648352" cy="60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48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891600"/>
              </p:ext>
            </p:extLst>
          </p:nvPr>
        </p:nvGraphicFramePr>
        <p:xfrm>
          <a:off x="742585" y="1323882"/>
          <a:ext cx="10942181" cy="4964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0846">
                  <a:extLst>
                    <a:ext uri="{9D8B030D-6E8A-4147-A177-3AD203B41FA5}">
                      <a16:colId xmlns:a16="http://schemas.microsoft.com/office/drawing/2014/main" xmlns="" val="79046658"/>
                    </a:ext>
                  </a:extLst>
                </a:gridCol>
                <a:gridCol w="2351314">
                  <a:extLst>
                    <a:ext uri="{9D8B030D-6E8A-4147-A177-3AD203B41FA5}">
                      <a16:colId xmlns:a16="http://schemas.microsoft.com/office/drawing/2014/main" xmlns="" val="2501459888"/>
                    </a:ext>
                  </a:extLst>
                </a:gridCol>
                <a:gridCol w="2930021">
                  <a:extLst>
                    <a:ext uri="{9D8B030D-6E8A-4147-A177-3AD203B41FA5}">
                      <a16:colId xmlns:a16="http://schemas.microsoft.com/office/drawing/2014/main" xmlns="" val="1715145746"/>
                    </a:ext>
                  </a:extLst>
                </a:gridCol>
              </a:tblGrid>
              <a:tr h="762365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</a:p>
                  </a:txBody>
                  <a:tcPr anchor="ctr"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Одобрено,</a:t>
                      </a:r>
                      <a:r>
                        <a:rPr lang="ru-RU" sz="20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</a:t>
                      </a: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оличество заявок</a:t>
                      </a:r>
                    </a:p>
                  </a:txBody>
                  <a:tcPr anchor="ctr"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млн руб.</a:t>
                      </a:r>
                    </a:p>
                  </a:txBody>
                  <a:tcPr anchor="ctr"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355453"/>
                  </a:ext>
                </a:extLst>
              </a:tr>
              <a:tr h="555874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Льготные микрозаймы 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136,8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3820597180"/>
                  </a:ext>
                </a:extLst>
              </a:tr>
              <a:tr h="522515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Гарантийный фонд РТ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131,5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2806535577"/>
                  </a:ext>
                </a:extLst>
              </a:tr>
              <a:tr h="558140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Социальное предпринимательство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0,014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2352030186"/>
                  </a:ext>
                </a:extLst>
              </a:tr>
              <a:tr h="566020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Поддержка</a:t>
                      </a:r>
                      <a:r>
                        <a:rPr lang="ru-RU" sz="20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2000" b="1" kern="1200" baseline="0" dirty="0" err="1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самозанятых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3,4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4269217603"/>
                  </a:ext>
                </a:extLst>
              </a:tr>
              <a:tr h="836346"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Отсрочка по уплате </a:t>
                      </a:r>
                      <a:r>
                        <a:rPr lang="ru-RU" sz="2000" b="1" kern="1200" dirty="0" err="1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микрозаймов</a:t>
                      </a: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займов, кредитные каникулы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22,8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2050910801"/>
                  </a:ext>
                </a:extLst>
              </a:tr>
              <a:tr h="374958"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Реструктуризация по кредитам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24,6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4262544983"/>
                  </a:ext>
                </a:extLst>
              </a:tr>
              <a:tr h="544439">
                <a:tc>
                  <a:txBody>
                    <a:bodyPr/>
                    <a:lstStyle/>
                    <a:p>
                      <a:pPr marL="0" algn="r" defTabSz="685808" rtl="0" eaLnBrk="1" fontAlgn="b" latinLnBrk="0" hangingPunct="1"/>
                      <a:r>
                        <a:rPr lang="ru-RU" sz="24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</a:t>
                      </a:r>
                      <a:endParaRPr lang="ru-RU" sz="24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142</a:t>
                      </a:r>
                      <a:endParaRPr lang="ru-RU" sz="24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319,114</a:t>
                      </a:r>
                      <a:endParaRPr lang="ru-RU" sz="24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200945439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</a:t>
            </a: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52177" y="815702"/>
            <a:ext cx="3132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024D76"/>
                </a:solidFill>
              </a:rPr>
              <a:t>по состоянию на 01.06.2022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71428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665236" y="1419578"/>
            <a:ext cx="9072245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Нефинансовые меры поддержки для МСП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28954" y="1972710"/>
            <a:ext cx="12063046" cy="48852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1. Услуга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 ведению бухгалтерии </a:t>
            </a:r>
            <a:r>
              <a:rPr lang="ru-RU" sz="1800" b="1" dirty="0">
                <a:solidFill>
                  <a:srgbClr val="FF0000"/>
                </a:solidFill>
              </a:rPr>
              <a:t>(заявки принимаются до 01.07.2022</a:t>
            </a:r>
            <a:r>
              <a:rPr lang="ru-RU" sz="1800" b="1" dirty="0" smtClean="0">
                <a:solidFill>
                  <a:srgbClr val="FF0000"/>
                </a:solidFill>
              </a:rPr>
              <a:t>)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2. Услуга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 выходу на </a:t>
            </a:r>
            <a:r>
              <a:rPr lang="ru-RU" sz="1800" b="1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маркетплейсы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800" b="1" dirty="0">
                <a:solidFill>
                  <a:srgbClr val="FF0000"/>
                </a:solidFill>
              </a:rPr>
              <a:t>(заявки принимаются до 01.07.2022</a:t>
            </a:r>
            <a:r>
              <a:rPr lang="ru-RU" sz="1800" b="1" dirty="0" smtClean="0">
                <a:solidFill>
                  <a:srgbClr val="FF0000"/>
                </a:solidFill>
              </a:rPr>
              <a:t>)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3. Услуга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 сдаче 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отчётности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4. Содействие в продвижении продукции для </a:t>
            </a:r>
            <a:r>
              <a:rPr lang="ru-RU" sz="1800" b="1" dirty="0" err="1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самозанятых</a:t>
            </a:r>
            <a:endParaRPr lang="ru-RU" sz="18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5. Финансирование участия в </a:t>
            </a:r>
            <a:r>
              <a:rPr lang="ru-RU" sz="1800" b="1" dirty="0" err="1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выставочно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-ярмарочных мероприятиях на территории РФ для самозанятых граждан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6. Консультация от экспертов в сфере контрольно-надзорной деятельности по ведению бизнеса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7. Финансирование разработки бизнес-плана предприятий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8. Услуга по бизнес аудиту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9. Образование. Обучающие мероприятия, проводимые центром «Мой бизнес» 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10. Повышение квалификации сотрудников субъекта МСП по работе на </a:t>
            </a:r>
            <a:r>
              <a:rPr lang="ru-RU" sz="1800" b="1" dirty="0" err="1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маркетплейсах</a:t>
            </a:r>
            <a:endParaRPr lang="ru-RU" sz="18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11. Финансирование рабочего места в </a:t>
            </a:r>
            <a:r>
              <a:rPr lang="ru-RU" sz="1800" b="1" dirty="0" err="1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коворкинге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на льготных условиях для </a:t>
            </a:r>
            <a:r>
              <a:rPr lang="ru-RU" sz="1800" b="1" dirty="0" err="1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самозанятых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граждан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endParaRPr lang="ru-RU" sz="7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1600" b="1" dirty="0"/>
              <a:t>Заявка подается в электронном виде на сайте  МСП.РФ: </a:t>
            </a:r>
            <a:r>
              <a:rPr lang="en-US" sz="1600" b="1" dirty="0"/>
              <a:t>https://</a:t>
            </a:r>
            <a:r>
              <a:rPr lang="ru-RU" sz="1600" b="1" dirty="0" err="1"/>
              <a:t>мсп.рф</a:t>
            </a:r>
            <a:r>
              <a:rPr lang="ru-RU" sz="1600" b="1" dirty="0"/>
              <a:t>/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92968" y="167155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object 13"/>
          <p:cNvSpPr txBox="1">
            <a:spLocks/>
          </p:cNvSpPr>
          <p:nvPr/>
        </p:nvSpPr>
        <p:spPr bwMode="auto">
          <a:xfrm>
            <a:off x="384934" y="909534"/>
            <a:ext cx="8627952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pic>
        <p:nvPicPr>
          <p:cNvPr id="21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402" y="798022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53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459" y="1046975"/>
            <a:ext cx="9964597" cy="869162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8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 </a:t>
            </a:r>
            <a:r>
              <a:rPr lang="ru-RU" sz="2800" b="1" dirty="0" err="1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челнинских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800" b="1" dirty="0" err="1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селлеров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2800" b="1" dirty="0" err="1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маркетплейсах</a:t>
            </a:r>
            <a:endParaRPr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434" y="889064"/>
            <a:ext cx="710829" cy="99347"/>
          </a:xfrm>
          <a:custGeom>
            <a:avLst/>
            <a:gdLst/>
            <a:ahLst/>
            <a:cxnLst/>
            <a:rect l="l" t="t" r="r" b="b"/>
            <a:pathLst>
              <a:path w="1172210" h="163830">
                <a:moveTo>
                  <a:pt x="1171807" y="0"/>
                </a:moveTo>
                <a:lnTo>
                  <a:pt x="0" y="0"/>
                </a:lnTo>
                <a:lnTo>
                  <a:pt x="0" y="163293"/>
                </a:lnTo>
                <a:lnTo>
                  <a:pt x="1171807" y="163293"/>
                </a:lnTo>
                <a:lnTo>
                  <a:pt x="1171807" y="0"/>
                </a:lnTo>
                <a:close/>
              </a:path>
            </a:pathLst>
          </a:custGeom>
          <a:solidFill>
            <a:srgbClr val="8497A2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32" name="object 1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96734" y="4346892"/>
            <a:ext cx="2321624" cy="480623"/>
          </a:xfrm>
          <a:prstGeom prst="rect">
            <a:avLst/>
          </a:prstGeom>
        </p:spPr>
      </p:pic>
      <p:pic>
        <p:nvPicPr>
          <p:cNvPr id="143" name="object 1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1140" y="3064056"/>
            <a:ext cx="1581718" cy="346373"/>
          </a:xfrm>
          <a:prstGeom prst="rect">
            <a:avLst/>
          </a:prstGeom>
        </p:spPr>
      </p:pic>
      <p:pic>
        <p:nvPicPr>
          <p:cNvPr id="145" name="object 14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96734" y="2893541"/>
            <a:ext cx="2081472" cy="6874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9E3B5AC-C22C-4462-9BA7-1DA4594CFB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9459" y="4236489"/>
            <a:ext cx="2423536" cy="701431"/>
          </a:xfrm>
          <a:prstGeom prst="rect">
            <a:avLst/>
          </a:prstGeom>
        </p:spPr>
      </p:pic>
      <p:sp>
        <p:nvSpPr>
          <p:cNvPr id="30" name="object 2"/>
          <p:cNvSpPr txBox="1">
            <a:spLocks/>
          </p:cNvSpPr>
          <p:nvPr/>
        </p:nvSpPr>
        <p:spPr>
          <a:xfrm>
            <a:off x="4171950" y="3390922"/>
            <a:ext cx="3667125" cy="56138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 algn="l" defTabSz="68580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 algn="ctr">
              <a:lnSpc>
                <a:spcPct val="100000"/>
              </a:lnSpc>
              <a:spcBef>
                <a:spcPts val="58"/>
              </a:spcBef>
            </a:pPr>
            <a:r>
              <a:rPr lang="ru-RU" sz="3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3239 ед.</a:t>
            </a:r>
            <a:endParaRPr lang="ru-RU" sz="36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577076" y="2512597"/>
            <a:ext cx="2695576" cy="2425323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E23B6C19-3727-4B83-BACC-557BFF7AFF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503" y="799415"/>
            <a:ext cx="2815406" cy="111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697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trk-saratov.ru/wp-content/uploads/2020/04/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5"/>
          <a:stretch/>
        </p:blipFill>
        <p:spPr bwMode="auto">
          <a:xfrm>
            <a:off x="1524002" y="775965"/>
            <a:ext cx="9143987" cy="607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1486" y="775964"/>
            <a:ext cx="6826313" cy="6082036"/>
          </a:xfrm>
          <a:prstGeom prst="parallelogram">
            <a:avLst/>
          </a:prstGeom>
          <a:solidFill>
            <a:srgbClr val="1A8088">
              <a:alpha val="78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Муниципальные </a:t>
            </a:r>
            <a:b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</a:t>
            </a: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Федеральные, региональные и муниципальные меры поддержки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19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933869" y="883507"/>
            <a:ext cx="10510491" cy="78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>
              <a:defRPr/>
            </a:pP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субъектов МСП </a:t>
            </a:r>
          </a:p>
          <a:p>
            <a:pPr marL="10630" marR="4252" lvl="0">
              <a:defRPr/>
            </a:pP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уровне муниципального образования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061369"/>
              </p:ext>
            </p:extLst>
          </p:nvPr>
        </p:nvGraphicFramePr>
        <p:xfrm>
          <a:off x="712381" y="1746038"/>
          <a:ext cx="11079125" cy="4757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6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72656">
                  <a:extLst>
                    <a:ext uri="{9D8B030D-6E8A-4147-A177-3AD203B41FA5}">
                      <a16:colId xmlns:a16="http://schemas.microsoft.com/office/drawing/2014/main" xmlns="" val="79046658"/>
                    </a:ext>
                  </a:extLst>
                </a:gridCol>
                <a:gridCol w="3391785">
                  <a:extLst>
                    <a:ext uri="{9D8B030D-6E8A-4147-A177-3AD203B41FA5}">
                      <a16:colId xmlns:a16="http://schemas.microsoft.com/office/drawing/2014/main" xmlns="" val="755998439"/>
                    </a:ext>
                  </a:extLst>
                </a:gridCol>
              </a:tblGrid>
              <a:tr h="825446"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п/п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программ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35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Освобождение от</a:t>
                      </a:r>
                      <a:r>
                        <a:rPr lang="ru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платы  за размещение летних кафе, находящихся на муниципальной земле  при стационарных объектах,  включенных в схему размещения  сезонных НТО  на период с 1.05.2022 по 30.04.2023</a:t>
                      </a:r>
                      <a:r>
                        <a:rPr lang="ru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г.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соответствии с Постановлением </a:t>
                      </a:r>
                      <a:r>
                        <a:rPr lang="ru-RU" sz="1600" b="1" i="0" kern="120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Исполнительного комитета  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 29.04.2022  №2274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059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Освобождение  от арендной платы предпринимателей, ведущих деятельность в сфере образования, культуры,</a:t>
                      </a:r>
                      <a:r>
                        <a:rPr lang="tt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спорта, размещенных в помещениях муниципальной собственности 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период с 1.05.2022 по 30.04.2023</a:t>
                      </a:r>
                      <a:r>
                        <a:rPr lang="ru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г.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соответствии с Уставом города  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принято </a:t>
                      </a:r>
                      <a:r>
                        <a:rPr lang="ru-RU" sz="1600" b="1" i="0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Решение Городского 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Совета от 13.04.2022 №14/12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0653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Освобождение</a:t>
                      </a:r>
                      <a:r>
                        <a:rPr lang="ru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предпринимателей, ведущих деятельность в сфере общественного питания,  размещенных в помещениях муниципальной собственности 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период с 1.05.2022 по 30.04.2023</a:t>
                      </a:r>
                      <a:r>
                        <a:rPr lang="ru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г.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соответствии с Уставом города  принято Решение Городского Совета от 13.04.2022 №14/12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2030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22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5772" y="926440"/>
            <a:ext cx="10515600" cy="102005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Телефоны горячей линии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55392" y="1811046"/>
            <a:ext cx="868576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Министерство экономики РТ   </a:t>
            </a:r>
          </a:p>
          <a:p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Тел: </a:t>
            </a:r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8(843) </a:t>
            </a:r>
            <a:r>
              <a:rPr lang="ru-RU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524-90-90</a:t>
            </a:r>
            <a:endParaRPr lang="ru-RU" sz="28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Региональный представитель Фонда поддержки предпринимательства РТ в городе Набережные Челны</a:t>
            </a:r>
          </a:p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Тел: </a:t>
            </a:r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8(8552) 30-59-46</a:t>
            </a:r>
          </a:p>
          <a:p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Управление экономического развития и поддержки предпринимательства Исполнительного комитета городе Набережные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Челны</a:t>
            </a:r>
          </a:p>
          <a:p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Тел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8(8552) </a:t>
            </a:r>
            <a:r>
              <a:rPr lang="ru-RU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30-56-27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       </a:t>
            </a:r>
            <a:r>
              <a:rPr lang="en-US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https</a:t>
            </a:r>
            <a:r>
              <a:rPr lang="en-US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://</a:t>
            </a:r>
            <a:r>
              <a:rPr lang="en-US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t.me/delovye_chelny</a:t>
            </a:r>
            <a:endParaRPr lang="ru-RU" sz="28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8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72" y="2746390"/>
            <a:ext cx="1600238" cy="16002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Группа 5"/>
          <p:cNvGrpSpPr/>
          <p:nvPr/>
        </p:nvGrpSpPr>
        <p:grpSpPr>
          <a:xfrm>
            <a:off x="2296562" y="1959840"/>
            <a:ext cx="7454020" cy="4418658"/>
            <a:chOff x="1453883" y="1232093"/>
            <a:chExt cx="3548977" cy="782242"/>
          </a:xfrm>
        </p:grpSpPr>
        <p:cxnSp>
          <p:nvCxnSpPr>
            <p:cNvPr id="7" name="Прямая соединительная линия 6"/>
            <p:cNvCxnSpPr/>
            <p:nvPr/>
          </p:nvCxnSpPr>
          <p:spPr bwMode="auto">
            <a:xfrm flipV="1">
              <a:off x="1453883" y="2009212"/>
              <a:ext cx="3548977" cy="29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 bwMode="auto">
            <a:xfrm>
              <a:off x="1470803" y="1232093"/>
              <a:ext cx="0" cy="782242"/>
            </a:xfrm>
            <a:prstGeom prst="line">
              <a:avLst/>
            </a:prstGeom>
            <a:ln w="88900">
              <a:solidFill>
                <a:srgbClr val="024D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8" t="25113" r="16350" b="24919"/>
          <a:stretch/>
        </p:blipFill>
        <p:spPr>
          <a:xfrm>
            <a:off x="9878699" y="4169169"/>
            <a:ext cx="1402673" cy="199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4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Другая 4">
      <a:dk1>
        <a:srgbClr val="595959"/>
      </a:dk1>
      <a:lt1>
        <a:srgbClr val="FFFFFF"/>
      </a:lt1>
      <a:dk2>
        <a:srgbClr val="1F497D"/>
      </a:dk2>
      <a:lt2>
        <a:srgbClr val="FFFFFF"/>
      </a:lt2>
      <a:accent1>
        <a:srgbClr val="2A81C6"/>
      </a:accent1>
      <a:accent2>
        <a:srgbClr val="22AAE4"/>
      </a:accent2>
      <a:accent3>
        <a:srgbClr val="2ECAD7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Resume colors">
      <a:dk1>
        <a:sysClr val="windowText" lastClr="000000"/>
      </a:dk1>
      <a:lt1>
        <a:sysClr val="window" lastClr="FFFFFF"/>
      </a:lt1>
      <a:dk2>
        <a:srgbClr val="0098F1"/>
      </a:dk2>
      <a:lt2>
        <a:srgbClr val="00498F"/>
      </a:lt2>
      <a:accent1>
        <a:srgbClr val="003C87"/>
      </a:accent1>
      <a:accent2>
        <a:srgbClr val="002E83"/>
      </a:accent2>
      <a:accent3>
        <a:srgbClr val="002473"/>
      </a:accent3>
      <a:accent4>
        <a:srgbClr val="001D64"/>
      </a:accent4>
      <a:accent5>
        <a:srgbClr val="DADADA"/>
      </a:accent5>
      <a:accent6>
        <a:srgbClr val="00593E"/>
      </a:accent6>
      <a:hlink>
        <a:srgbClr val="FFFFFF"/>
      </a:hlink>
      <a:folHlink>
        <a:srgbClr val="FFFFFF"/>
      </a:folHlink>
    </a:clrScheme>
    <a:fontScheme name="Custom 42">
      <a:majorFont>
        <a:latin typeface="Century Gothic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867673_TF78054755" id="{00F44022-1A0F-4739-B6FB-A0C2C21FC522}" vid="{34A8A4BC-FEC7-4C44-979A-4A068241DE74}"/>
    </a:ext>
  </a:extLst>
</a:theme>
</file>

<file path=ppt/theme/theme4.xml><?xml version="1.0" encoding="utf-8"?>
<a:theme xmlns:a="http://schemas.openxmlformats.org/drawingml/2006/main" name="1_Тема Office">
  <a:themeElements>
    <a:clrScheme name="Resume colors">
      <a:dk1>
        <a:sysClr val="windowText" lastClr="000000"/>
      </a:dk1>
      <a:lt1>
        <a:sysClr val="window" lastClr="FFFFFF"/>
      </a:lt1>
      <a:dk2>
        <a:srgbClr val="0098F1"/>
      </a:dk2>
      <a:lt2>
        <a:srgbClr val="00498F"/>
      </a:lt2>
      <a:accent1>
        <a:srgbClr val="003C87"/>
      </a:accent1>
      <a:accent2>
        <a:srgbClr val="002E83"/>
      </a:accent2>
      <a:accent3>
        <a:srgbClr val="002473"/>
      </a:accent3>
      <a:accent4>
        <a:srgbClr val="001D64"/>
      </a:accent4>
      <a:accent5>
        <a:srgbClr val="DADADA"/>
      </a:accent5>
      <a:accent6>
        <a:srgbClr val="00593E"/>
      </a:accent6>
      <a:hlink>
        <a:srgbClr val="FFFFFF"/>
      </a:hlink>
      <a:folHlink>
        <a:srgbClr val="FFFFFF"/>
      </a:folHlink>
    </a:clrScheme>
    <a:fontScheme name="Custom 42">
      <a:majorFont>
        <a:latin typeface="Century Gothic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867673_TF78054755" id="{00F44022-1A0F-4739-B6FB-A0C2C21FC522}" vid="{34A8A4BC-FEC7-4C44-979A-4A068241DE74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ругая 4">
    <a:dk1>
      <a:srgbClr val="595959"/>
    </a:dk1>
    <a:lt1>
      <a:srgbClr val="FFFFFF"/>
    </a:lt1>
    <a:dk2>
      <a:srgbClr val="1F497D"/>
    </a:dk2>
    <a:lt2>
      <a:srgbClr val="FFFFFF"/>
    </a:lt2>
    <a:accent1>
      <a:srgbClr val="2A81C6"/>
    </a:accent1>
    <a:accent2>
      <a:srgbClr val="22AAE4"/>
    </a:accent2>
    <a:accent3>
      <a:srgbClr val="2ECAD7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28417</TotalTime>
  <Words>2232</Words>
  <Application>Microsoft Office PowerPoint</Application>
  <PresentationFormat>Широкоэкранный</PresentationFormat>
  <Paragraphs>434</Paragraphs>
  <Slides>35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35</vt:i4>
      </vt:variant>
    </vt:vector>
  </HeadingPairs>
  <TitlesOfParts>
    <vt:vector size="48" baseType="lpstr">
      <vt:lpstr>Arial</vt:lpstr>
      <vt:lpstr>Book Antiqua</vt:lpstr>
      <vt:lpstr>Calibri</vt:lpstr>
      <vt:lpstr>Calibri Light</vt:lpstr>
      <vt:lpstr>Century Gothic</vt:lpstr>
      <vt:lpstr>Segoe UI</vt:lpstr>
      <vt:lpstr>Tahoma</vt:lpstr>
      <vt:lpstr>Times New Roman</vt:lpstr>
      <vt:lpstr>Wingdings</vt:lpstr>
      <vt:lpstr>Специальное оформление</vt:lpstr>
      <vt:lpstr>1_Специальное оформление</vt:lpstr>
      <vt:lpstr>Тема Office</vt:lpstr>
      <vt:lpstr>1_Тема Office</vt:lpstr>
      <vt:lpstr>Федеральные,  региональные, муниципальные антикризисные  меры поддержки   </vt:lpstr>
      <vt:lpstr>Системообразующие предприятия</vt:lpstr>
      <vt:lpstr>Критерии включения в перечень системообразующих организаций</vt:lpstr>
      <vt:lpstr>Рабочая поездка заместителя Премьер-министра РТ - министра экономики РТ Шагиахметова М.Р.</vt:lpstr>
      <vt:lpstr>ПАО «КАМАЗ»</vt:lpstr>
      <vt:lpstr>Рынок труда</vt:lpstr>
      <vt:lpstr>Рынок труда</vt:lpstr>
      <vt:lpstr>Презентация PowerPoint</vt:lpstr>
      <vt:lpstr>Федеральные  меры поддержки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Региональные  меры поддержки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Количество челнинских селлеров  на маркетплейсах</vt:lpstr>
      <vt:lpstr>Муниципальные  меры поддержки</vt:lpstr>
      <vt:lpstr>Презентация PowerPoint</vt:lpstr>
      <vt:lpstr>Телефоны горячей линии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Альфира Махмудовна Садриева</dc:creator>
  <cp:lastModifiedBy>Жаннет Мангуткина Сальманова</cp:lastModifiedBy>
  <cp:revision>2597</cp:revision>
  <cp:lastPrinted>2022-06-14T13:38:15Z</cp:lastPrinted>
  <dcterms:created xsi:type="dcterms:W3CDTF">2017-07-28T06:43:26Z</dcterms:created>
  <dcterms:modified xsi:type="dcterms:W3CDTF">2022-06-17T08:14:06Z</dcterms:modified>
</cp:coreProperties>
</file>