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706" r:id="rId2"/>
    <p:sldMasterId id="2147483720" r:id="rId3"/>
    <p:sldMasterId id="2147483729" r:id="rId4"/>
  </p:sldMasterIdLst>
  <p:notesMasterIdLst>
    <p:notesMasterId r:id="rId46"/>
  </p:notesMasterIdLst>
  <p:handoutMasterIdLst>
    <p:handoutMasterId r:id="rId47"/>
  </p:handoutMasterIdLst>
  <p:sldIdLst>
    <p:sldId id="1088" r:id="rId5"/>
    <p:sldId id="1090" r:id="rId6"/>
    <p:sldId id="1185" r:id="rId7"/>
    <p:sldId id="1229" r:id="rId8"/>
    <p:sldId id="1186" r:id="rId9"/>
    <p:sldId id="1221" r:id="rId10"/>
    <p:sldId id="1222" r:id="rId11"/>
    <p:sldId id="1189" r:id="rId12"/>
    <p:sldId id="1191" r:id="rId13"/>
    <p:sldId id="1192" r:id="rId14"/>
    <p:sldId id="1190" r:id="rId15"/>
    <p:sldId id="1219" r:id="rId16"/>
    <p:sldId id="1235" r:id="rId17"/>
    <p:sldId id="1216" r:id="rId18"/>
    <p:sldId id="1223" r:id="rId19"/>
    <p:sldId id="1232" r:id="rId20"/>
    <p:sldId id="1218" r:id="rId21"/>
    <p:sldId id="1217" r:id="rId22"/>
    <p:sldId id="1220" r:id="rId23"/>
    <p:sldId id="1198" r:id="rId24"/>
    <p:sldId id="1200" r:id="rId25"/>
    <p:sldId id="1201" r:id="rId26"/>
    <p:sldId id="1202" r:id="rId27"/>
    <p:sldId id="1108" r:id="rId28"/>
    <p:sldId id="1206" r:id="rId29"/>
    <p:sldId id="1207" r:id="rId30"/>
    <p:sldId id="1208" r:id="rId31"/>
    <p:sldId id="1210" r:id="rId32"/>
    <p:sldId id="1211" r:id="rId33"/>
    <p:sldId id="1212" r:id="rId34"/>
    <p:sldId id="1213" r:id="rId35"/>
    <p:sldId id="1214" r:id="rId36"/>
    <p:sldId id="1225" r:id="rId37"/>
    <p:sldId id="1183" r:id="rId38"/>
    <p:sldId id="1184" r:id="rId39"/>
    <p:sldId id="1230" r:id="rId40"/>
    <p:sldId id="1228" r:id="rId41"/>
    <p:sldId id="1227" r:id="rId42"/>
    <p:sldId id="1233" r:id="rId43"/>
    <p:sldId id="1134" r:id="rId44"/>
    <p:sldId id="1234" r:id="rId45"/>
  </p:sldIdLst>
  <p:sldSz cx="12192000" cy="6858000"/>
  <p:notesSz cx="9874250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48536100-C36B-4E78-838B-521AE44BE2EF}">
          <p14:sldIdLst>
            <p14:sldId id="1088"/>
            <p14:sldId id="1090"/>
            <p14:sldId id="1185"/>
            <p14:sldId id="1229"/>
            <p14:sldId id="1186"/>
            <p14:sldId id="1221"/>
            <p14:sldId id="1222"/>
            <p14:sldId id="1189"/>
            <p14:sldId id="1191"/>
            <p14:sldId id="1192"/>
            <p14:sldId id="1190"/>
            <p14:sldId id="1219"/>
            <p14:sldId id="1235"/>
            <p14:sldId id="1216"/>
            <p14:sldId id="1223"/>
            <p14:sldId id="1232"/>
            <p14:sldId id="1218"/>
            <p14:sldId id="1217"/>
            <p14:sldId id="1220"/>
            <p14:sldId id="1198"/>
            <p14:sldId id="1200"/>
            <p14:sldId id="1201"/>
            <p14:sldId id="1202"/>
            <p14:sldId id="1108"/>
            <p14:sldId id="1206"/>
            <p14:sldId id="1207"/>
            <p14:sldId id="1208"/>
            <p14:sldId id="1210"/>
            <p14:sldId id="1211"/>
            <p14:sldId id="1212"/>
            <p14:sldId id="1213"/>
            <p14:sldId id="1214"/>
            <p14:sldId id="1225"/>
            <p14:sldId id="1183"/>
            <p14:sldId id="1184"/>
            <p14:sldId id="1230"/>
            <p14:sldId id="1228"/>
            <p14:sldId id="1227"/>
            <p14:sldId id="1233"/>
            <p14:sldId id="1134"/>
            <p14:sldId id="123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4D76"/>
    <a:srgbClr val="D6DCE5"/>
    <a:srgbClr val="D0CECE"/>
    <a:srgbClr val="1A98D0"/>
    <a:srgbClr val="1F497D"/>
    <a:srgbClr val="1A8088"/>
    <a:srgbClr val="22AAE4"/>
    <a:srgbClr val="4A8186"/>
    <a:srgbClr val="357893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9" autoAdjust="0"/>
    <p:restoredTop sz="92063" autoAdjust="0"/>
  </p:normalViewPr>
  <p:slideViewPr>
    <p:cSldViewPr snapToGrid="0">
      <p:cViewPr varScale="1">
        <p:scale>
          <a:sx n="64" d="100"/>
          <a:sy n="64" d="100"/>
        </p:scale>
        <p:origin x="403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-1182"/>
    </p:cViewPr>
  </p:sorterViewPr>
  <p:notesViewPr>
    <p:cSldViewPr snapToGrid="0">
      <p:cViewPr varScale="1">
        <p:scale>
          <a:sx n="76" d="100"/>
          <a:sy n="76" d="100"/>
        </p:scale>
        <p:origin x="1668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4279846" cy="3408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592091" y="1"/>
            <a:ext cx="4279846" cy="3408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582A45-6019-4B3D-BD4A-EC48C4AFDFE8}" type="datetimeFigureOut">
              <a:rPr lang="ru-RU" smtClean="0"/>
              <a:t>31.03.2022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4" y="6456871"/>
            <a:ext cx="4279846" cy="3408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592091" y="6456871"/>
            <a:ext cx="4279846" cy="3408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305EC-38BD-4074-8265-81618FB0865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0105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4278842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93130" y="1"/>
            <a:ext cx="4278842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4E06E2-8CF7-4E09-A8CA-9152D71BC07F}" type="datetimeFigureOut">
              <a:rPr lang="ru-RU" smtClean="0"/>
              <a:pPr/>
              <a:t>31.03.2022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00363" y="850900"/>
            <a:ext cx="4073525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87426" y="3271386"/>
            <a:ext cx="789940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6456613"/>
            <a:ext cx="4278842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93130" y="6456613"/>
            <a:ext cx="4278842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1214C6-9991-464F-ABEA-64B3E4623C1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6952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214C6-9991-464F-ABEA-64B3E4623C1F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9783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214C6-9991-464F-ABEA-64B3E4623C1F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86129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214C6-9991-464F-ABEA-64B3E4623C1F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02136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214C6-9991-464F-ABEA-64B3E4623C1F}" type="slidenum">
              <a:rPr lang="ru-RU" smtClean="0"/>
              <a:pPr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71313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214C6-9991-464F-ABEA-64B3E4623C1F}" type="slidenum">
              <a:rPr lang="ru-RU" smtClean="0"/>
              <a:pPr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13620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214C6-9991-464F-ABEA-64B3E4623C1F}" type="slidenum">
              <a:rPr lang="ru-RU" smtClean="0"/>
              <a:pPr/>
              <a:t>37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17133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214C6-9991-464F-ABEA-64B3E4623C1F}" type="slidenum">
              <a:rPr lang="ru-RU" smtClean="0"/>
              <a:pPr/>
              <a:t>38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013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jpe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jpe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1" y="775964"/>
            <a:ext cx="12192000" cy="7451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>
              <a:lnSpc>
                <a:spcPct val="80000"/>
              </a:lnSpc>
              <a:defRPr kumimoji="0" lang="en-US" sz="2700" b="1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ctr" defTabSz="514350" fontAlgn="auto">
              <a:spcAft>
                <a:spcPts val="0"/>
              </a:spcAft>
              <a:buClrTx/>
              <a:buSzTx/>
              <a:buFontTx/>
              <a:tabLst/>
            </a:pPr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17" name="Равнобедренный треугольник 16"/>
          <p:cNvSpPr/>
          <p:nvPr userDrawn="1"/>
        </p:nvSpPr>
        <p:spPr>
          <a:xfrm>
            <a:off x="9205233" y="3919720"/>
            <a:ext cx="2986777" cy="1814889"/>
          </a:xfrm>
          <a:custGeom>
            <a:avLst/>
            <a:gdLst>
              <a:gd name="connsiteX0" fmla="*/ 0 w 3598620"/>
              <a:gd name="connsiteY0" fmla="*/ 1814889 h 1814889"/>
              <a:gd name="connsiteX1" fmla="*/ 1799310 w 3598620"/>
              <a:gd name="connsiteY1" fmla="*/ 0 h 1814889"/>
              <a:gd name="connsiteX2" fmla="*/ 3598620 w 3598620"/>
              <a:gd name="connsiteY2" fmla="*/ 1814889 h 1814889"/>
              <a:gd name="connsiteX3" fmla="*/ 0 w 3598620"/>
              <a:gd name="connsiteY3" fmla="*/ 1814889 h 1814889"/>
              <a:gd name="connsiteX0" fmla="*/ 0 w 3598620"/>
              <a:gd name="connsiteY0" fmla="*/ 1814889 h 1814889"/>
              <a:gd name="connsiteX1" fmla="*/ 1799310 w 3598620"/>
              <a:gd name="connsiteY1" fmla="*/ 0 h 1814889"/>
              <a:gd name="connsiteX2" fmla="*/ 2266209 w 3598620"/>
              <a:gd name="connsiteY2" fmla="*/ 482478 h 1814889"/>
              <a:gd name="connsiteX3" fmla="*/ 3598620 w 3598620"/>
              <a:gd name="connsiteY3" fmla="*/ 1814889 h 1814889"/>
              <a:gd name="connsiteX4" fmla="*/ 0 w 3598620"/>
              <a:gd name="connsiteY4" fmla="*/ 1814889 h 1814889"/>
              <a:gd name="connsiteX0" fmla="*/ 0 w 3598620"/>
              <a:gd name="connsiteY0" fmla="*/ 1814889 h 1814889"/>
              <a:gd name="connsiteX1" fmla="*/ 1799310 w 3598620"/>
              <a:gd name="connsiteY1" fmla="*/ 0 h 1814889"/>
              <a:gd name="connsiteX2" fmla="*/ 2266209 w 3598620"/>
              <a:gd name="connsiteY2" fmla="*/ 482478 h 1814889"/>
              <a:gd name="connsiteX3" fmla="*/ 3598620 w 3598620"/>
              <a:gd name="connsiteY3" fmla="*/ 1814889 h 1814889"/>
              <a:gd name="connsiteX4" fmla="*/ 0 w 3598620"/>
              <a:gd name="connsiteY4" fmla="*/ 1814889 h 1814889"/>
              <a:gd name="connsiteX0" fmla="*/ 0 w 2292334"/>
              <a:gd name="connsiteY0" fmla="*/ 1814889 h 1814889"/>
              <a:gd name="connsiteX1" fmla="*/ 1799310 w 2292334"/>
              <a:gd name="connsiteY1" fmla="*/ 0 h 1814889"/>
              <a:gd name="connsiteX2" fmla="*/ 2266209 w 2292334"/>
              <a:gd name="connsiteY2" fmla="*/ 482478 h 1814889"/>
              <a:gd name="connsiteX3" fmla="*/ 2292334 w 2292334"/>
              <a:gd name="connsiteY3" fmla="*/ 1814889 h 1814889"/>
              <a:gd name="connsiteX4" fmla="*/ 0 w 2292334"/>
              <a:gd name="connsiteY4" fmla="*/ 1814889 h 1814889"/>
              <a:gd name="connsiteX0" fmla="*/ 0 w 2292334"/>
              <a:gd name="connsiteY0" fmla="*/ 1814889 h 1814889"/>
              <a:gd name="connsiteX1" fmla="*/ 1799310 w 2292334"/>
              <a:gd name="connsiteY1" fmla="*/ 0 h 1814889"/>
              <a:gd name="connsiteX2" fmla="*/ 2266209 w 2292334"/>
              <a:gd name="connsiteY2" fmla="*/ 482478 h 1814889"/>
              <a:gd name="connsiteX3" fmla="*/ 2292334 w 2292334"/>
              <a:gd name="connsiteY3" fmla="*/ 1814889 h 1814889"/>
              <a:gd name="connsiteX4" fmla="*/ 0 w 2292334"/>
              <a:gd name="connsiteY4" fmla="*/ 1814889 h 1814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2334" h="1814889">
                <a:moveTo>
                  <a:pt x="0" y="1814889"/>
                </a:moveTo>
                <a:lnTo>
                  <a:pt x="1799310" y="0"/>
                </a:lnTo>
                <a:lnTo>
                  <a:pt x="2266209" y="482478"/>
                </a:lnTo>
                <a:lnTo>
                  <a:pt x="2292334" y="1814889"/>
                </a:lnTo>
                <a:lnTo>
                  <a:pt x="0" y="1814889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</p:spTree>
    <p:extLst>
      <p:ext uri="{BB962C8B-B14F-4D97-AF65-F5344CB8AC3E}">
        <p14:creationId xmlns:p14="http://schemas.microsoft.com/office/powerpoint/2010/main" val="23740057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68948" y="775962"/>
            <a:ext cx="12123053" cy="76228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>
              <a:defRPr kumimoji="0" lang="en-US" sz="2700" b="1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ctr" defTabSz="514350" fontAlgn="auto">
              <a:lnSpc>
                <a:spcPct val="80000"/>
              </a:lnSpc>
              <a:spcAft>
                <a:spcPts val="0"/>
              </a:spcAft>
              <a:buClrTx/>
              <a:buSzTx/>
              <a:buFontTx/>
              <a:tabLst/>
            </a:pPr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17" name="Равнобедренный треугольник 16"/>
          <p:cNvSpPr/>
          <p:nvPr userDrawn="1"/>
        </p:nvSpPr>
        <p:spPr>
          <a:xfrm>
            <a:off x="9205233" y="3919720"/>
            <a:ext cx="2986777" cy="1814889"/>
          </a:xfrm>
          <a:custGeom>
            <a:avLst/>
            <a:gdLst>
              <a:gd name="connsiteX0" fmla="*/ 0 w 3598620"/>
              <a:gd name="connsiteY0" fmla="*/ 1814889 h 1814889"/>
              <a:gd name="connsiteX1" fmla="*/ 1799310 w 3598620"/>
              <a:gd name="connsiteY1" fmla="*/ 0 h 1814889"/>
              <a:gd name="connsiteX2" fmla="*/ 3598620 w 3598620"/>
              <a:gd name="connsiteY2" fmla="*/ 1814889 h 1814889"/>
              <a:gd name="connsiteX3" fmla="*/ 0 w 3598620"/>
              <a:gd name="connsiteY3" fmla="*/ 1814889 h 1814889"/>
              <a:gd name="connsiteX0" fmla="*/ 0 w 3598620"/>
              <a:gd name="connsiteY0" fmla="*/ 1814889 h 1814889"/>
              <a:gd name="connsiteX1" fmla="*/ 1799310 w 3598620"/>
              <a:gd name="connsiteY1" fmla="*/ 0 h 1814889"/>
              <a:gd name="connsiteX2" fmla="*/ 2266209 w 3598620"/>
              <a:gd name="connsiteY2" fmla="*/ 482478 h 1814889"/>
              <a:gd name="connsiteX3" fmla="*/ 3598620 w 3598620"/>
              <a:gd name="connsiteY3" fmla="*/ 1814889 h 1814889"/>
              <a:gd name="connsiteX4" fmla="*/ 0 w 3598620"/>
              <a:gd name="connsiteY4" fmla="*/ 1814889 h 1814889"/>
              <a:gd name="connsiteX0" fmla="*/ 0 w 3598620"/>
              <a:gd name="connsiteY0" fmla="*/ 1814889 h 1814889"/>
              <a:gd name="connsiteX1" fmla="*/ 1799310 w 3598620"/>
              <a:gd name="connsiteY1" fmla="*/ 0 h 1814889"/>
              <a:gd name="connsiteX2" fmla="*/ 2266209 w 3598620"/>
              <a:gd name="connsiteY2" fmla="*/ 482478 h 1814889"/>
              <a:gd name="connsiteX3" fmla="*/ 3598620 w 3598620"/>
              <a:gd name="connsiteY3" fmla="*/ 1814889 h 1814889"/>
              <a:gd name="connsiteX4" fmla="*/ 0 w 3598620"/>
              <a:gd name="connsiteY4" fmla="*/ 1814889 h 1814889"/>
              <a:gd name="connsiteX0" fmla="*/ 0 w 2292334"/>
              <a:gd name="connsiteY0" fmla="*/ 1814889 h 1814889"/>
              <a:gd name="connsiteX1" fmla="*/ 1799310 w 2292334"/>
              <a:gd name="connsiteY1" fmla="*/ 0 h 1814889"/>
              <a:gd name="connsiteX2" fmla="*/ 2266209 w 2292334"/>
              <a:gd name="connsiteY2" fmla="*/ 482478 h 1814889"/>
              <a:gd name="connsiteX3" fmla="*/ 2292334 w 2292334"/>
              <a:gd name="connsiteY3" fmla="*/ 1814889 h 1814889"/>
              <a:gd name="connsiteX4" fmla="*/ 0 w 2292334"/>
              <a:gd name="connsiteY4" fmla="*/ 1814889 h 1814889"/>
              <a:gd name="connsiteX0" fmla="*/ 0 w 2292334"/>
              <a:gd name="connsiteY0" fmla="*/ 1814889 h 1814889"/>
              <a:gd name="connsiteX1" fmla="*/ 1799310 w 2292334"/>
              <a:gd name="connsiteY1" fmla="*/ 0 h 1814889"/>
              <a:gd name="connsiteX2" fmla="*/ 2266209 w 2292334"/>
              <a:gd name="connsiteY2" fmla="*/ 482478 h 1814889"/>
              <a:gd name="connsiteX3" fmla="*/ 2292334 w 2292334"/>
              <a:gd name="connsiteY3" fmla="*/ 1814889 h 1814889"/>
              <a:gd name="connsiteX4" fmla="*/ 0 w 2292334"/>
              <a:gd name="connsiteY4" fmla="*/ 1814889 h 1814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2334" h="1814889">
                <a:moveTo>
                  <a:pt x="0" y="1814889"/>
                </a:moveTo>
                <a:lnTo>
                  <a:pt x="1799310" y="0"/>
                </a:lnTo>
                <a:lnTo>
                  <a:pt x="2266209" y="482478"/>
                </a:lnTo>
                <a:lnTo>
                  <a:pt x="2292334" y="1814889"/>
                </a:lnTo>
                <a:lnTo>
                  <a:pt x="0" y="1814889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pic>
        <p:nvPicPr>
          <p:cNvPr id="6" name="Picture 11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14" t="25043" r="22840" b="24985"/>
          <a:stretch/>
        </p:blipFill>
        <p:spPr bwMode="auto">
          <a:xfrm>
            <a:off x="10172240" y="5995113"/>
            <a:ext cx="2019769" cy="829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25937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B66E8-7E5F-4779-9075-D071C2CFD27E}" type="datetimeFigureOut">
              <a:rPr lang="ru-RU" smtClean="0"/>
              <a:t>31.03.2022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E3070-E9CE-4247-8F82-F34D2D316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32515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Users\Пользователь\Desktop\158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0920489" y="76871"/>
            <a:ext cx="929099" cy="836897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67000"/>
              </a:prstClr>
            </a:outerShdw>
          </a:effectLst>
        </p:spPr>
      </p:pic>
      <p:sp>
        <p:nvSpPr>
          <p:cNvPr id="4" name="Freeform: Shape 20"/>
          <p:cNvSpPr/>
          <p:nvPr userDrawn="1"/>
        </p:nvSpPr>
        <p:spPr>
          <a:xfrm>
            <a:off x="-7" y="10336"/>
            <a:ext cx="10521243" cy="913765"/>
          </a:xfrm>
          <a:custGeom>
            <a:avLst/>
            <a:gdLst>
              <a:gd name="connsiteX0" fmla="*/ 0 w 11700975"/>
              <a:gd name="connsiteY0" fmla="*/ 0 h 1112108"/>
              <a:gd name="connsiteX1" fmla="*/ 11700975 w 11700975"/>
              <a:gd name="connsiteY1" fmla="*/ 0 h 1112108"/>
              <a:gd name="connsiteX2" fmla="*/ 11437879 w 11700975"/>
              <a:gd name="connsiteY2" fmla="*/ 1112108 h 1112108"/>
              <a:gd name="connsiteX3" fmla="*/ 0 w 11700975"/>
              <a:gd name="connsiteY3" fmla="*/ 1112108 h 1112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00975" h="1112108">
                <a:moveTo>
                  <a:pt x="0" y="0"/>
                </a:moveTo>
                <a:lnTo>
                  <a:pt x="11700975" y="0"/>
                </a:lnTo>
                <a:lnTo>
                  <a:pt x="11437879" y="1112108"/>
                </a:lnTo>
                <a:lnTo>
                  <a:pt x="0" y="1112108"/>
                </a:lnTo>
                <a:close/>
              </a:path>
            </a:pathLst>
          </a:custGeom>
          <a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 t="-408427" b="-11509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buClrTx/>
              <a:buFontTx/>
              <a:buNone/>
            </a:pPr>
            <a:endParaRPr lang="en-US" sz="1800" kern="1200">
              <a:solidFill>
                <a:prstClr val="white"/>
              </a:solidFill>
            </a:endParaRPr>
          </a:p>
        </p:txBody>
      </p:sp>
      <p:sp>
        <p:nvSpPr>
          <p:cNvPr id="5" name="Freeform: Shape 19"/>
          <p:cNvSpPr/>
          <p:nvPr userDrawn="1"/>
        </p:nvSpPr>
        <p:spPr>
          <a:xfrm>
            <a:off x="1" y="0"/>
            <a:ext cx="10521243" cy="913765"/>
          </a:xfrm>
          <a:custGeom>
            <a:avLst/>
            <a:gdLst>
              <a:gd name="connsiteX0" fmla="*/ 0 w 11700975"/>
              <a:gd name="connsiteY0" fmla="*/ 0 h 1112108"/>
              <a:gd name="connsiteX1" fmla="*/ 11700975 w 11700975"/>
              <a:gd name="connsiteY1" fmla="*/ 0 h 1112108"/>
              <a:gd name="connsiteX2" fmla="*/ 11437879 w 11700975"/>
              <a:gd name="connsiteY2" fmla="*/ 1112108 h 1112108"/>
              <a:gd name="connsiteX3" fmla="*/ 0 w 11700975"/>
              <a:gd name="connsiteY3" fmla="*/ 1112108 h 1112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00975" h="1112108">
                <a:moveTo>
                  <a:pt x="0" y="0"/>
                </a:moveTo>
                <a:lnTo>
                  <a:pt x="11700975" y="0"/>
                </a:lnTo>
                <a:lnTo>
                  <a:pt x="11437879" y="1112108"/>
                </a:lnTo>
                <a:lnTo>
                  <a:pt x="0" y="1112108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buClrTx/>
              <a:buFontTx/>
              <a:buNone/>
            </a:pPr>
            <a:endParaRPr lang="en-US" sz="1800" kern="1200">
              <a:solidFill>
                <a:prstClr val="white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200381" y="149877"/>
            <a:ext cx="9711265" cy="54864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685800" rtl="0" eaLnBrk="1" latinLnBrk="0" hangingPunct="1">
              <a:lnSpc>
                <a:spcPts val="3150"/>
              </a:lnSpc>
              <a:spcBef>
                <a:spcPct val="0"/>
              </a:spcBef>
              <a:buNone/>
              <a:tabLst>
                <a:tab pos="2446735" algn="l"/>
              </a:tabLst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endParaRPr lang="ru-RU" sz="3733" dirty="0" smtClean="0"/>
          </a:p>
          <a:p>
            <a:pPr>
              <a:buClrTx/>
              <a:buFontTx/>
            </a:pPr>
            <a:endParaRPr lang="en-US" sz="3733" dirty="0"/>
          </a:p>
        </p:txBody>
      </p:sp>
    </p:spTree>
    <p:extLst>
      <p:ext uri="{BB962C8B-B14F-4D97-AF65-F5344CB8AC3E}">
        <p14:creationId xmlns:p14="http://schemas.microsoft.com/office/powerpoint/2010/main" val="7192747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B66E8-7E5F-4779-9075-D071C2CFD27E}" type="datetimeFigureOut">
              <a:rPr lang="ru-RU" smtClean="0"/>
              <a:t>31.03.2022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E3070-E9CE-4247-8F82-F34D2D316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16035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B66E8-7E5F-4779-9075-D071C2CFD27E}" type="datetimeFigureOut">
              <a:rPr lang="ru-RU" smtClean="0"/>
              <a:t>31.03.2022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E3070-E9CE-4247-8F82-F34D2D316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0458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B66E8-7E5F-4779-9075-D071C2CFD27E}" type="datetimeFigureOut">
              <a:rPr lang="ru-RU" smtClean="0"/>
              <a:t>31.03.2022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E3070-E9CE-4247-8F82-F34D2D316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79013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B66E8-7E5F-4779-9075-D071C2CFD27E}" type="datetimeFigureOut">
              <a:rPr lang="ru-RU" smtClean="0"/>
              <a:t>31.03.2022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E3070-E9CE-4247-8F82-F34D2D316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134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B66E8-7E5F-4779-9075-D071C2CFD27E}" type="datetimeFigureOut">
              <a:rPr lang="ru-RU" smtClean="0"/>
              <a:t>31.03.2022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E3070-E9CE-4247-8F82-F34D2D316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4204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3/31/2022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6" name="Равнобедренный треугольник 16"/>
          <p:cNvSpPr/>
          <p:nvPr userDrawn="1"/>
        </p:nvSpPr>
        <p:spPr>
          <a:xfrm>
            <a:off x="9205233" y="3919720"/>
            <a:ext cx="2986777" cy="1814889"/>
          </a:xfrm>
          <a:custGeom>
            <a:avLst/>
            <a:gdLst>
              <a:gd name="connsiteX0" fmla="*/ 0 w 3598620"/>
              <a:gd name="connsiteY0" fmla="*/ 1814889 h 1814889"/>
              <a:gd name="connsiteX1" fmla="*/ 1799310 w 3598620"/>
              <a:gd name="connsiteY1" fmla="*/ 0 h 1814889"/>
              <a:gd name="connsiteX2" fmla="*/ 3598620 w 3598620"/>
              <a:gd name="connsiteY2" fmla="*/ 1814889 h 1814889"/>
              <a:gd name="connsiteX3" fmla="*/ 0 w 3598620"/>
              <a:gd name="connsiteY3" fmla="*/ 1814889 h 1814889"/>
              <a:gd name="connsiteX0" fmla="*/ 0 w 3598620"/>
              <a:gd name="connsiteY0" fmla="*/ 1814889 h 1814889"/>
              <a:gd name="connsiteX1" fmla="*/ 1799310 w 3598620"/>
              <a:gd name="connsiteY1" fmla="*/ 0 h 1814889"/>
              <a:gd name="connsiteX2" fmla="*/ 2266209 w 3598620"/>
              <a:gd name="connsiteY2" fmla="*/ 482478 h 1814889"/>
              <a:gd name="connsiteX3" fmla="*/ 3598620 w 3598620"/>
              <a:gd name="connsiteY3" fmla="*/ 1814889 h 1814889"/>
              <a:gd name="connsiteX4" fmla="*/ 0 w 3598620"/>
              <a:gd name="connsiteY4" fmla="*/ 1814889 h 1814889"/>
              <a:gd name="connsiteX0" fmla="*/ 0 w 3598620"/>
              <a:gd name="connsiteY0" fmla="*/ 1814889 h 1814889"/>
              <a:gd name="connsiteX1" fmla="*/ 1799310 w 3598620"/>
              <a:gd name="connsiteY1" fmla="*/ 0 h 1814889"/>
              <a:gd name="connsiteX2" fmla="*/ 2266209 w 3598620"/>
              <a:gd name="connsiteY2" fmla="*/ 482478 h 1814889"/>
              <a:gd name="connsiteX3" fmla="*/ 3598620 w 3598620"/>
              <a:gd name="connsiteY3" fmla="*/ 1814889 h 1814889"/>
              <a:gd name="connsiteX4" fmla="*/ 0 w 3598620"/>
              <a:gd name="connsiteY4" fmla="*/ 1814889 h 1814889"/>
              <a:gd name="connsiteX0" fmla="*/ 0 w 2292334"/>
              <a:gd name="connsiteY0" fmla="*/ 1814889 h 1814889"/>
              <a:gd name="connsiteX1" fmla="*/ 1799310 w 2292334"/>
              <a:gd name="connsiteY1" fmla="*/ 0 h 1814889"/>
              <a:gd name="connsiteX2" fmla="*/ 2266209 w 2292334"/>
              <a:gd name="connsiteY2" fmla="*/ 482478 h 1814889"/>
              <a:gd name="connsiteX3" fmla="*/ 2292334 w 2292334"/>
              <a:gd name="connsiteY3" fmla="*/ 1814889 h 1814889"/>
              <a:gd name="connsiteX4" fmla="*/ 0 w 2292334"/>
              <a:gd name="connsiteY4" fmla="*/ 1814889 h 1814889"/>
              <a:gd name="connsiteX0" fmla="*/ 0 w 2292334"/>
              <a:gd name="connsiteY0" fmla="*/ 1814889 h 1814889"/>
              <a:gd name="connsiteX1" fmla="*/ 1799310 w 2292334"/>
              <a:gd name="connsiteY1" fmla="*/ 0 h 1814889"/>
              <a:gd name="connsiteX2" fmla="*/ 2266209 w 2292334"/>
              <a:gd name="connsiteY2" fmla="*/ 482478 h 1814889"/>
              <a:gd name="connsiteX3" fmla="*/ 2292334 w 2292334"/>
              <a:gd name="connsiteY3" fmla="*/ 1814889 h 1814889"/>
              <a:gd name="connsiteX4" fmla="*/ 0 w 2292334"/>
              <a:gd name="connsiteY4" fmla="*/ 1814889 h 1814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2334" h="1814889">
                <a:moveTo>
                  <a:pt x="0" y="1814889"/>
                </a:moveTo>
                <a:lnTo>
                  <a:pt x="1799310" y="0"/>
                </a:lnTo>
                <a:lnTo>
                  <a:pt x="2266209" y="482478"/>
                </a:lnTo>
                <a:lnTo>
                  <a:pt x="2292334" y="1814889"/>
                </a:lnTo>
                <a:lnTo>
                  <a:pt x="0" y="1814889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</p:spTree>
    <p:extLst>
      <p:ext uri="{BB962C8B-B14F-4D97-AF65-F5344CB8AC3E}">
        <p14:creationId xmlns:p14="http://schemas.microsoft.com/office/powerpoint/2010/main" val="2258958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B66E8-7E5F-4779-9075-D071C2CFD27E}" type="datetimeFigureOut">
              <a:rPr lang="ru-RU" smtClean="0"/>
              <a:t>31.03.2022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E3070-E9CE-4247-8F82-F34D2D316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0672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B66E8-7E5F-4779-9075-D071C2CFD27E}" type="datetimeFigureOut">
              <a:rPr lang="ru-RU" smtClean="0"/>
              <a:t>31.03.2022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E3070-E9CE-4247-8F82-F34D2D316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765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B66E8-7E5F-4779-9075-D071C2CFD27E}" type="datetimeFigureOut">
              <a:rPr lang="ru-RU" smtClean="0"/>
              <a:t>31.03.2022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E3070-E9CE-4247-8F82-F34D2D316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923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B66E8-7E5F-4779-9075-D071C2CFD27E}" type="datetimeFigureOut">
              <a:rPr lang="ru-RU" smtClean="0"/>
              <a:t>31.03.2022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E3070-E9CE-4247-8F82-F34D2D316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1432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B66E8-7E5F-4779-9075-D071C2CFD27E}" type="datetimeFigureOut">
              <a:rPr lang="ru-RU" smtClean="0"/>
              <a:t>31.03.2022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E3070-E9CE-4247-8F82-F34D2D3167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3830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1642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4572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1" y="4539050"/>
            <a:ext cx="12192001" cy="23189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9" name="Прямоугольник 8"/>
          <p:cNvSpPr/>
          <p:nvPr userDrawn="1"/>
        </p:nvSpPr>
        <p:spPr>
          <a:xfrm rot="16200000">
            <a:off x="7443690" y="2303279"/>
            <a:ext cx="6275628" cy="3220995"/>
          </a:xfrm>
          <a:prstGeom prst="rect">
            <a:avLst/>
          </a:prstGeom>
          <a:gradFill flip="none" rotWithShape="1">
            <a:gsLst>
              <a:gs pos="50000">
                <a:schemeClr val="bg1">
                  <a:alpha val="47000"/>
                </a:schemeClr>
              </a:gs>
              <a:gs pos="59000">
                <a:srgbClr val="0C30F8">
                  <a:alpha val="7000"/>
                </a:srgbClr>
              </a:gs>
              <a:gs pos="92000">
                <a:srgbClr val="0C30F8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0" name="Прямоугольник 9"/>
          <p:cNvSpPr/>
          <p:nvPr userDrawn="1"/>
        </p:nvSpPr>
        <p:spPr>
          <a:xfrm rot="5400000" flipV="1">
            <a:off x="6484928" y="1210825"/>
            <a:ext cx="6141936" cy="5272214"/>
          </a:xfrm>
          <a:prstGeom prst="rect">
            <a:avLst/>
          </a:prstGeom>
          <a:gradFill flip="none" rotWithShape="1">
            <a:gsLst>
              <a:gs pos="50000">
                <a:schemeClr val="bg1">
                  <a:alpha val="47000"/>
                </a:schemeClr>
              </a:gs>
              <a:gs pos="59000">
                <a:srgbClr val="0C30F8">
                  <a:alpha val="7000"/>
                </a:srgbClr>
              </a:gs>
              <a:gs pos="92000">
                <a:srgbClr val="0C30F8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7B1FA-B687-46E7-A007-6D42F28B1774}" type="datetime1">
              <a:rPr lang="ru-RU" smtClean="0"/>
              <a:pPr/>
              <a:t>31.03.2022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A3127-37F5-4919-89B8-3E15262EA8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0737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7B1FA-B687-46E7-A007-6D42F28B1774}" type="datetime1">
              <a:rPr lang="ru-RU" smtClean="0"/>
              <a:pPr/>
              <a:t>31.03.2022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A3127-37F5-4919-89B8-3E15262EA87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09539" y="737372"/>
            <a:ext cx="11972925" cy="720725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>
              <a:defRPr lang="ru-RU" b="1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algn="ctr" defTabSz="514337">
              <a:lnSpc>
                <a:spcPct val="80000"/>
              </a:lnSpc>
            </a:pPr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277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 userDrawn="1"/>
        </p:nvSpPr>
        <p:spPr>
          <a:xfrm>
            <a:off x="1" y="3042300"/>
            <a:ext cx="12208935" cy="39264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-25401" y="3385631"/>
            <a:ext cx="12183533" cy="124692"/>
          </a:xfrm>
          <a:prstGeom prst="rect">
            <a:avLst/>
          </a:prstGeom>
          <a:gradFill flip="none" rotWithShape="1">
            <a:gsLst>
              <a:gs pos="54000">
                <a:srgbClr val="3974AA"/>
              </a:gs>
              <a:gs pos="0">
                <a:srgbClr val="5B8CB9"/>
              </a:gs>
              <a:gs pos="100000">
                <a:srgbClr val="296BA6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304229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98" y="113121"/>
            <a:ext cx="524410" cy="6578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41155" y="26777"/>
            <a:ext cx="1622854" cy="58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719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A65E2-C10E-41D5-B4DF-6E2F1A99F31C}" type="datetime1">
              <a:rPr lang="ru-RU"/>
              <a:pPr>
                <a:defRPr/>
              </a:pPr>
              <a:t>31.03.2022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06231-FCD0-42B5-9837-2DE7FFC3679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73630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4CF6A-0134-4C7C-891C-1D2DFF23DE78}" type="datetime1">
              <a:rPr lang="ru-RU"/>
              <a:pPr>
                <a:defRPr/>
              </a:pPr>
              <a:t>31.03.2022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EFF7D-C093-40B1-A40E-92F37888AD8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2408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0BD01-C9E0-4B84-8C0D-FF7AD9F9B07C}" type="datetime1">
              <a:rPr lang="ru-RU"/>
              <a:pPr>
                <a:defRPr/>
              </a:pPr>
              <a:t>31.03.2022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F1158-B808-4F5F-9924-2AE555965DE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99914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3/31/2022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975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5946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7306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1" y="4539050"/>
            <a:ext cx="12192001" cy="23189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9" name="Прямоугольник 8"/>
          <p:cNvSpPr/>
          <p:nvPr userDrawn="1"/>
        </p:nvSpPr>
        <p:spPr>
          <a:xfrm rot="16200000">
            <a:off x="7443690" y="2303279"/>
            <a:ext cx="6275628" cy="3220995"/>
          </a:xfrm>
          <a:prstGeom prst="rect">
            <a:avLst/>
          </a:prstGeom>
          <a:gradFill flip="none" rotWithShape="1">
            <a:gsLst>
              <a:gs pos="50000">
                <a:schemeClr val="bg1">
                  <a:alpha val="47000"/>
                </a:schemeClr>
              </a:gs>
              <a:gs pos="59000">
                <a:srgbClr val="0C30F8">
                  <a:alpha val="7000"/>
                </a:srgbClr>
              </a:gs>
              <a:gs pos="92000">
                <a:srgbClr val="0C30F8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0" name="Прямоугольник 9"/>
          <p:cNvSpPr/>
          <p:nvPr userDrawn="1"/>
        </p:nvSpPr>
        <p:spPr>
          <a:xfrm rot="5400000" flipV="1">
            <a:off x="6484928" y="1210825"/>
            <a:ext cx="6141936" cy="5272214"/>
          </a:xfrm>
          <a:prstGeom prst="rect">
            <a:avLst/>
          </a:prstGeom>
          <a:gradFill flip="none" rotWithShape="1">
            <a:gsLst>
              <a:gs pos="50000">
                <a:schemeClr val="bg1">
                  <a:alpha val="47000"/>
                </a:schemeClr>
              </a:gs>
              <a:gs pos="59000">
                <a:srgbClr val="0C30F8">
                  <a:alpha val="7000"/>
                </a:srgbClr>
              </a:gs>
              <a:gs pos="92000">
                <a:srgbClr val="0C30F8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7B1FA-B687-46E7-A007-6D42F28B1774}" type="datetime1">
              <a:rPr lang="ru-RU" smtClean="0"/>
              <a:pPr/>
              <a:t>31.03.2022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A3127-37F5-4919-89B8-3E15262EA8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4443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7B1FA-B687-46E7-A007-6D42F28B1774}" type="datetime1">
              <a:rPr lang="ru-RU" smtClean="0"/>
              <a:pPr/>
              <a:t>31.03.2022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A3127-37F5-4919-89B8-3E15262EA87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09539" y="737372"/>
            <a:ext cx="11972925" cy="720725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>
              <a:defRPr lang="ru-RU" b="1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algn="ctr" defTabSz="514337">
              <a:lnSpc>
                <a:spcPct val="80000"/>
              </a:lnSpc>
            </a:pPr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35898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 userDrawn="1"/>
        </p:nvSpPr>
        <p:spPr>
          <a:xfrm>
            <a:off x="1" y="3042300"/>
            <a:ext cx="12208935" cy="39264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-25401" y="3385631"/>
            <a:ext cx="12183533" cy="124692"/>
          </a:xfrm>
          <a:prstGeom prst="rect">
            <a:avLst/>
          </a:prstGeom>
          <a:gradFill flip="none" rotWithShape="1">
            <a:gsLst>
              <a:gs pos="54000">
                <a:srgbClr val="3974AA"/>
              </a:gs>
              <a:gs pos="0">
                <a:srgbClr val="5B8CB9"/>
              </a:gs>
              <a:gs pos="100000">
                <a:srgbClr val="296BA6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304229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98" y="113121"/>
            <a:ext cx="524410" cy="6578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41155" y="26777"/>
            <a:ext cx="1622854" cy="58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544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A65E2-C10E-41D5-B4DF-6E2F1A99F31C}" type="datetime1">
              <a:rPr lang="ru-RU"/>
              <a:pPr>
                <a:defRPr/>
              </a:pPr>
              <a:t>31.03.2022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06231-FCD0-42B5-9837-2DE7FFC3679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32515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4CF6A-0134-4C7C-891C-1D2DFF23DE78}" type="datetime1">
              <a:rPr lang="ru-RU"/>
              <a:pPr>
                <a:defRPr/>
              </a:pPr>
              <a:t>31.03.2022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EFF7D-C093-40B1-A40E-92F37888AD8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25852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0BD01-C9E0-4B84-8C0D-FF7AD9F9B07C}" type="datetime1">
              <a:rPr lang="ru-RU"/>
              <a:pPr>
                <a:defRPr/>
              </a:pPr>
              <a:t>31.03.2022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F1158-B808-4F5F-9924-2AE555965DE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02258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image" Target="../media/image8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20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image" Target="../media/image8.jpe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28.xml"/><Relationship Id="rId9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334" y="842432"/>
            <a:ext cx="11894969" cy="72146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514350" fontAlgn="auto">
              <a:lnSpc>
                <a:spcPct val="80000"/>
              </a:lnSpc>
              <a:spcAft>
                <a:spcPts val="0"/>
              </a:spcAft>
              <a:buClrTx/>
              <a:buSzTx/>
              <a:buFontTx/>
              <a:tabLst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2640662"/>
            <a:ext cx="10515600" cy="35363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B66E8-7E5F-4779-9075-D071C2CFD27E}" type="datetimeFigureOut">
              <a:rPr lang="ru-RU" smtClean="0"/>
              <a:t>31.03.2022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E3070-E9CE-4247-8F82-F34D2D3167DA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5" r="8171"/>
          <a:stretch/>
        </p:blipFill>
        <p:spPr>
          <a:xfrm>
            <a:off x="10539821" y="47301"/>
            <a:ext cx="1630369" cy="58508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2" y="114686"/>
            <a:ext cx="603127" cy="6287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2" descr="https://www.mintrans.tver.ru/upload/resize_cache/iblock/59a/1300_880_2/2388_0kexgftyhei.jpg"/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29" t="6722" r="26368" b="4497"/>
          <a:stretch/>
        </p:blipFill>
        <p:spPr bwMode="auto">
          <a:xfrm>
            <a:off x="8783772" y="87990"/>
            <a:ext cx="670808" cy="53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s://tatmitropolia.ru/www/news2019/12/4269862409_595.jp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4589" y="114700"/>
            <a:ext cx="1085231" cy="506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Прямая соединительная линия 10"/>
          <p:cNvCxnSpPr/>
          <p:nvPr userDrawn="1"/>
        </p:nvCxnSpPr>
        <p:spPr>
          <a:xfrm flipV="1">
            <a:off x="4" y="632402"/>
            <a:ext cx="12170181" cy="34183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 userDrawn="1"/>
        </p:nvCxnSpPr>
        <p:spPr>
          <a:xfrm flipV="1">
            <a:off x="10" y="666572"/>
            <a:ext cx="12191999" cy="42730"/>
          </a:xfrm>
          <a:prstGeom prst="line">
            <a:avLst/>
          </a:prstGeom>
          <a:ln w="12700">
            <a:solidFill>
              <a:srgbClr val="FFDB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838203" y="257331"/>
            <a:ext cx="7714020" cy="275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kumimoji="0" lang="ru-RU" sz="1400" b="1" i="0" u="none" strike="noStrike" kern="1200" cap="none" spc="0" normalizeH="0" baseline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Муниципальное образование город Набережные Челны</a:t>
            </a:r>
            <a:endParaRPr kumimoji="0" lang="ru-RU" sz="1400" b="1" i="0" u="none" strike="noStrike" kern="1200" cap="none" spc="0" normalizeH="0" baseline="0" dirty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6263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9" r:id="rId2"/>
    <p:sldLayoutId id="2147483704" r:id="rId3"/>
    <p:sldLayoutId id="2147483705" r:id="rId4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0" lang="ru-RU" sz="2700" b="1" i="0" u="none" strike="noStrike" kern="1200" cap="none" spc="0" normalizeH="0" baseline="0">
          <a:ln>
            <a:noFill/>
          </a:ln>
          <a:solidFill>
            <a:srgbClr val="0070C0"/>
          </a:solidFill>
          <a:effectLst/>
          <a:uLnTx/>
          <a:uFillTx/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B66E8-7E5F-4779-9075-D071C2CFD27E}" type="datetimeFigureOut">
              <a:rPr lang="ru-RU" smtClean="0"/>
              <a:t>31.03.2022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E3070-E9CE-4247-8F82-F34D2D3167D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39" y="38377"/>
            <a:ext cx="603127" cy="6534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1" name="Прямая соединительная линия 10"/>
          <p:cNvCxnSpPr/>
          <p:nvPr userDrawn="1"/>
        </p:nvCxnSpPr>
        <p:spPr>
          <a:xfrm flipV="1">
            <a:off x="4" y="632402"/>
            <a:ext cx="12170181" cy="34183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 userDrawn="1"/>
        </p:nvCxnSpPr>
        <p:spPr>
          <a:xfrm flipV="1">
            <a:off x="10" y="666572"/>
            <a:ext cx="12191999" cy="42730"/>
          </a:xfrm>
          <a:prstGeom prst="line">
            <a:avLst/>
          </a:prstGeom>
          <a:ln w="12700">
            <a:solidFill>
              <a:srgbClr val="FFDB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/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41155" y="26777"/>
            <a:ext cx="1622854" cy="58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298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 userDrawn="1"/>
        </p:nvSpPr>
        <p:spPr>
          <a:xfrm>
            <a:off x="1" y="4687332"/>
            <a:ext cx="12192001" cy="2170670"/>
          </a:xfrm>
          <a:prstGeom prst="rect">
            <a:avLst/>
          </a:prstGeom>
          <a:gradFill flip="none" rotWithShape="1">
            <a:gsLst>
              <a:gs pos="50000">
                <a:schemeClr val="bg1">
                  <a:alpha val="47000"/>
                </a:schemeClr>
              </a:gs>
              <a:gs pos="59000">
                <a:srgbClr val="0C30F8">
                  <a:alpha val="7000"/>
                </a:srgbClr>
              </a:gs>
              <a:gs pos="92000">
                <a:srgbClr val="0C30F8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37F57C1-05F3-4189-8FD2-935BB34D1C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0D3EC80-8D38-43E2-92B6-451817541E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BB07B1FA-B687-46E7-A007-6D42F28B1774}" type="datetime1">
              <a:rPr lang="ru-RU" smtClean="0"/>
              <a:pPr/>
              <a:t>31.03.2022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36E806D-70B9-456E-A58D-37D97E328E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2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xmlns="" id="{37B4D4D1-68FB-4DD7-B491-AC7FBD5B40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D42A3127-37F5-4919-89B8-3E15262EA87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 flipV="1">
            <a:off x="5" y="632405"/>
            <a:ext cx="12170181" cy="34183"/>
          </a:xfrm>
          <a:prstGeom prst="line">
            <a:avLst/>
          </a:prstGeom>
          <a:ln w="12700">
            <a:solidFill>
              <a:srgbClr val="0C30F8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 userDrawn="1"/>
        </p:nvCxnSpPr>
        <p:spPr>
          <a:xfrm flipV="1">
            <a:off x="12" y="666573"/>
            <a:ext cx="12191999" cy="4273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1" y="15634"/>
            <a:ext cx="525524" cy="6592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41155" y="26777"/>
            <a:ext cx="1622854" cy="58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666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5" r:id="rId2"/>
    <p:sldLayoutId id="2147483722" r:id="rId3"/>
    <p:sldLayoutId id="2147483723" r:id="rId4"/>
    <p:sldLayoutId id="2147483724" r:id="rId5"/>
    <p:sldLayoutId id="2147483726" r:id="rId6"/>
    <p:sldLayoutId id="2147483727" r:id="rId7"/>
    <p:sldLayoutId id="2147483728" r:id="rId8"/>
    <p:sldLayoutId id="2147483738" r:id="rId9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685808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3" indent="-171453" algn="l" defTabSz="685808" rtl="0" eaLnBrk="1" latinLnBrk="0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100" kern="1200">
          <a:solidFill>
            <a:schemeClr val="accent4">
              <a:lumMod val="75000"/>
              <a:lumOff val="25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514357" indent="-171453" algn="l" defTabSz="68580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accent4">
              <a:lumMod val="75000"/>
              <a:lumOff val="25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857261" indent="-171453" algn="l" defTabSz="68580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accent4">
              <a:lumMod val="75000"/>
              <a:lumOff val="25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200166" indent="-171453" algn="l" defTabSz="68580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accent4">
              <a:lumMod val="75000"/>
              <a:lumOff val="25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1543070" indent="-171453" algn="l" defTabSz="68580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accent4">
              <a:lumMod val="75000"/>
              <a:lumOff val="25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1885974" indent="-171453" algn="l" defTabSz="68580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879" indent="-171453" algn="l" defTabSz="68580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783" indent="-171453" algn="l" defTabSz="68580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687" indent="-171453" algn="l" defTabSz="68580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8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905" algn="l" defTabSz="685808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808" algn="l" defTabSz="685808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713" algn="l" defTabSz="685808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617" algn="l" defTabSz="685808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522" algn="l" defTabSz="685808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426" algn="l" defTabSz="685808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330" algn="l" defTabSz="685808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235" algn="l" defTabSz="685808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 userDrawn="1"/>
        </p:nvSpPr>
        <p:spPr>
          <a:xfrm>
            <a:off x="1" y="4687332"/>
            <a:ext cx="12192001" cy="2170670"/>
          </a:xfrm>
          <a:prstGeom prst="rect">
            <a:avLst/>
          </a:prstGeom>
          <a:gradFill flip="none" rotWithShape="1">
            <a:gsLst>
              <a:gs pos="50000">
                <a:schemeClr val="bg1">
                  <a:alpha val="47000"/>
                </a:schemeClr>
              </a:gs>
              <a:gs pos="59000">
                <a:srgbClr val="0C30F8">
                  <a:alpha val="7000"/>
                </a:srgbClr>
              </a:gs>
              <a:gs pos="92000">
                <a:srgbClr val="0C30F8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37F57C1-05F3-4189-8FD2-935BB34D1C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0D3EC80-8D38-43E2-92B6-451817541E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BB07B1FA-B687-46E7-A007-6D42F28B1774}" type="datetime1">
              <a:rPr lang="ru-RU" smtClean="0"/>
              <a:pPr/>
              <a:t>31.03.2022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36E806D-70B9-456E-A58D-37D97E328E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2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xmlns="" id="{37B4D4D1-68FB-4DD7-B491-AC7FBD5B40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D42A3127-37F5-4919-89B8-3E15262EA87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 flipV="1">
            <a:off x="5" y="632405"/>
            <a:ext cx="12170181" cy="34183"/>
          </a:xfrm>
          <a:prstGeom prst="line">
            <a:avLst/>
          </a:prstGeom>
          <a:ln w="12700">
            <a:solidFill>
              <a:srgbClr val="0C30F8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 userDrawn="1"/>
        </p:nvCxnSpPr>
        <p:spPr>
          <a:xfrm flipV="1">
            <a:off x="12" y="666573"/>
            <a:ext cx="12191999" cy="4273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7" y="123115"/>
            <a:ext cx="371929" cy="4665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41155" y="26777"/>
            <a:ext cx="1622854" cy="58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148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685808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3" indent="-171453" algn="l" defTabSz="685808" rtl="0" eaLnBrk="1" latinLnBrk="0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100" kern="1200">
          <a:solidFill>
            <a:schemeClr val="accent4">
              <a:lumMod val="75000"/>
              <a:lumOff val="25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514357" indent="-171453" algn="l" defTabSz="68580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accent4">
              <a:lumMod val="75000"/>
              <a:lumOff val="25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857261" indent="-171453" algn="l" defTabSz="68580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accent4">
              <a:lumMod val="75000"/>
              <a:lumOff val="25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200166" indent="-171453" algn="l" defTabSz="68580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accent4">
              <a:lumMod val="75000"/>
              <a:lumOff val="25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1543070" indent="-171453" algn="l" defTabSz="68580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accent4">
              <a:lumMod val="75000"/>
              <a:lumOff val="25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1885974" indent="-171453" algn="l" defTabSz="68580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879" indent="-171453" algn="l" defTabSz="68580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783" indent="-171453" algn="l" defTabSz="68580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687" indent="-171453" algn="l" defTabSz="68580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8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905" algn="l" defTabSz="685808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808" algn="l" defTabSz="685808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713" algn="l" defTabSz="685808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617" algn="l" defTabSz="685808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522" algn="l" defTabSz="685808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426" algn="l" defTabSz="685808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330" algn="l" defTabSz="685808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235" algn="l" defTabSz="685808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7.png"/><Relationship Id="rId5" Type="http://schemas.openxmlformats.org/officeDocument/2006/relationships/image" Target="../media/image14.pn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nzhukovskiy.ru/upload/gallery/327/105827_1846ca4bb70fa0bfeb96396259328826fc877365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"/>
          <a:stretch/>
        </p:blipFill>
        <p:spPr bwMode="auto">
          <a:xfrm>
            <a:off x="2968480" y="724277"/>
            <a:ext cx="9116841" cy="6133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971" y="724277"/>
            <a:ext cx="4780230" cy="6133723"/>
          </a:xfrm>
          <a:custGeom>
            <a:avLst/>
            <a:gdLst>
              <a:gd name="connsiteX0" fmla="*/ 0 w 8781862"/>
              <a:gd name="connsiteY0" fmla="*/ 0 h 6124670"/>
              <a:gd name="connsiteX1" fmla="*/ 8781862 w 8781862"/>
              <a:gd name="connsiteY1" fmla="*/ 0 h 6124670"/>
              <a:gd name="connsiteX2" fmla="*/ 8781862 w 8781862"/>
              <a:gd name="connsiteY2" fmla="*/ 6124670 h 6124670"/>
              <a:gd name="connsiteX3" fmla="*/ 0 w 8781862"/>
              <a:gd name="connsiteY3" fmla="*/ 6124670 h 6124670"/>
              <a:gd name="connsiteX4" fmla="*/ 0 w 8781862"/>
              <a:gd name="connsiteY4" fmla="*/ 0 h 6124670"/>
              <a:gd name="connsiteX0" fmla="*/ 0 w 8781862"/>
              <a:gd name="connsiteY0" fmla="*/ 0 h 6124670"/>
              <a:gd name="connsiteX1" fmla="*/ 6337426 w 8781862"/>
              <a:gd name="connsiteY1" fmla="*/ 9054 h 6124670"/>
              <a:gd name="connsiteX2" fmla="*/ 8781862 w 8781862"/>
              <a:gd name="connsiteY2" fmla="*/ 6124670 h 6124670"/>
              <a:gd name="connsiteX3" fmla="*/ 0 w 8781862"/>
              <a:gd name="connsiteY3" fmla="*/ 6124670 h 6124670"/>
              <a:gd name="connsiteX4" fmla="*/ 0 w 8781862"/>
              <a:gd name="connsiteY4" fmla="*/ 0 h 6124670"/>
              <a:gd name="connsiteX0" fmla="*/ 0 w 8781862"/>
              <a:gd name="connsiteY0" fmla="*/ 0 h 6124670"/>
              <a:gd name="connsiteX1" fmla="*/ 3621387 w 8781862"/>
              <a:gd name="connsiteY1" fmla="*/ 0 h 6124670"/>
              <a:gd name="connsiteX2" fmla="*/ 8781862 w 8781862"/>
              <a:gd name="connsiteY2" fmla="*/ 6124670 h 6124670"/>
              <a:gd name="connsiteX3" fmla="*/ 0 w 8781862"/>
              <a:gd name="connsiteY3" fmla="*/ 6124670 h 6124670"/>
              <a:gd name="connsiteX4" fmla="*/ 0 w 8781862"/>
              <a:gd name="connsiteY4" fmla="*/ 0 h 6124670"/>
              <a:gd name="connsiteX0" fmla="*/ 0 w 5450187"/>
              <a:gd name="connsiteY0" fmla="*/ 0 h 6133723"/>
              <a:gd name="connsiteX1" fmla="*/ 3621387 w 5450187"/>
              <a:gd name="connsiteY1" fmla="*/ 0 h 6133723"/>
              <a:gd name="connsiteX2" fmla="*/ 5450187 w 5450187"/>
              <a:gd name="connsiteY2" fmla="*/ 6133723 h 6133723"/>
              <a:gd name="connsiteX3" fmla="*/ 0 w 5450187"/>
              <a:gd name="connsiteY3" fmla="*/ 6124670 h 6133723"/>
              <a:gd name="connsiteX4" fmla="*/ 0 w 5450187"/>
              <a:gd name="connsiteY4" fmla="*/ 0 h 6133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50187" h="6133723">
                <a:moveTo>
                  <a:pt x="0" y="0"/>
                </a:moveTo>
                <a:lnTo>
                  <a:pt x="3621387" y="0"/>
                </a:lnTo>
                <a:lnTo>
                  <a:pt x="5450187" y="6133723"/>
                </a:lnTo>
                <a:lnTo>
                  <a:pt x="0" y="6124670"/>
                </a:lnTo>
                <a:lnTo>
                  <a:pt x="0" y="0"/>
                </a:lnTo>
                <a:close/>
              </a:path>
            </a:pathLst>
          </a:custGeom>
          <a:solidFill>
            <a:srgbClr val="1A8088"/>
          </a:solidFill>
        </p:spPr>
        <p:txBody>
          <a:bodyPr/>
          <a:lstStyle/>
          <a:p>
            <a:pPr algn="l"/>
            <a:r>
              <a:rPr lang="ru-RU" sz="3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Федеральные, </a:t>
            </a:r>
            <a:br>
              <a:rPr lang="ru-RU" sz="3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32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региональные, муниципальные</a:t>
            </a:r>
            <a:r>
              <a:rPr lang="ru-RU" sz="3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3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3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антикризисные </a:t>
            </a:r>
            <a:br>
              <a:rPr lang="ru-RU" sz="3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3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меры поддержки</a:t>
            </a:r>
            <a:r>
              <a:rPr lang="ru-RU" sz="2800" dirty="0">
                <a:solidFill>
                  <a:schemeClr val="bg1"/>
                </a:solidFill>
              </a:rPr>
              <a:t/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/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/>
            </a:r>
            <a:br>
              <a:rPr lang="ru-RU" sz="2800" dirty="0">
                <a:solidFill>
                  <a:schemeClr val="bg1"/>
                </a:solidFill>
              </a:rPr>
            </a:br>
            <a:endParaRPr lang="ru-RU" sz="1800" b="0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220491" y="5959863"/>
            <a:ext cx="435471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685800">
              <a:lnSpc>
                <a:spcPct val="80000"/>
              </a:lnSpc>
              <a:spcBef>
                <a:spcPct val="0"/>
              </a:spcBef>
            </a:pP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Заместитель Руководителя </a:t>
            </a:r>
            <a:br>
              <a:rPr lang="ru-RU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Исполнительного комитета</a:t>
            </a:r>
            <a:br>
              <a:rPr lang="ru-RU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Н.А. </a:t>
            </a:r>
            <a:r>
              <a:rPr lang="ru-RU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Кропотова</a:t>
            </a:r>
            <a:endParaRPr lang="ru-RU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828921" y="5491832"/>
            <a:ext cx="299669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kumimoji="0" lang="ru-RU" sz="2000" b="1" i="0" u="none" strike="noStrike" kern="1200" cap="none" spc="0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</a:t>
            </a:r>
            <a:r>
              <a:rPr kumimoji="0" lang="ru-RU" sz="2000" b="1" i="0" u="none" strike="noStrike" kern="1200" cap="none" spc="0" normalizeH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</a:t>
            </a:r>
            <a:r>
              <a:rPr kumimoji="0" lang="ru-RU" sz="2000" b="1" i="0" u="none" strike="noStrike" kern="1200" cap="none" spc="0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региональные меры поддержки</a:t>
            </a:r>
            <a:endParaRPr kumimoji="0" lang="ru-RU" sz="2000" b="1" i="0" u="none" strike="noStrike" kern="1200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58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gtrk-saratov.ru/wp-content/uploads/2020/04/1.jpg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5"/>
          <a:stretch/>
        </p:blipFill>
        <p:spPr bwMode="auto">
          <a:xfrm>
            <a:off x="1524002" y="775965"/>
            <a:ext cx="9143987" cy="6077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91486" y="775964"/>
            <a:ext cx="6826313" cy="6082036"/>
          </a:xfrm>
          <a:prstGeom prst="parallelogram">
            <a:avLst/>
          </a:prstGeom>
          <a:solidFill>
            <a:srgbClr val="1A8088">
              <a:alpha val="78000"/>
            </a:srgbClr>
          </a:solidFill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 </a:t>
            </a:r>
            <a:r>
              <a:rPr lang="ru-RU" sz="32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32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32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меры </a:t>
            </a:r>
            <a:r>
              <a:rPr lang="ru-RU" sz="3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9548" y="145734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kumimoji="0" lang="ru-RU" sz="2000" b="1" i="0" u="none" strike="noStrike" kern="1200" cap="none" spc="0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 меры поддержки</a:t>
            </a:r>
            <a:endParaRPr kumimoji="0" lang="ru-RU" sz="2000" b="1" i="0" u="none" strike="noStrike" kern="1200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99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331470" y="759513"/>
            <a:ext cx="11738750" cy="108502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Мониторинг нормативных правовых </a:t>
            </a:r>
            <a:r>
              <a:rPr lang="ru-RU" sz="2800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актов, </a:t>
            </a: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направленных на устойчивое </a:t>
            </a:r>
            <a:r>
              <a:rPr lang="ru-RU" sz="2800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развитие </a:t>
            </a: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экономики </a:t>
            </a:r>
            <a:r>
              <a:rPr lang="ru-RU" sz="2800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Российской Федерации</a:t>
            </a:r>
            <a:endParaRPr lang="ru-RU" sz="2800" b="1" dirty="0">
              <a:solidFill>
                <a:srgbClr val="024D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0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2018416"/>
              </p:ext>
            </p:extLst>
          </p:nvPr>
        </p:nvGraphicFramePr>
        <p:xfrm>
          <a:off x="763768" y="1629724"/>
          <a:ext cx="8889167" cy="508166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9667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5809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0762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2676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839115">
                <a:tc>
                  <a:txBody>
                    <a:bodyPr/>
                    <a:lstStyle/>
                    <a:p>
                      <a:pPr marL="0" marR="48895" algn="ctr" defTabSz="685808" rtl="0" eaLnBrk="1" latinLnBrk="0" hangingPunct="1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400" b="1" kern="1200" dirty="0"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 мер</a:t>
                      </a:r>
                    </a:p>
                    <a:p>
                      <a:pPr marL="0" marR="48895" algn="ctr" defTabSz="685808" rtl="0" eaLnBrk="1" latinLnBrk="0" hangingPunct="1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400" b="1" kern="1200" dirty="0"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поддержки</a:t>
                      </a:r>
                    </a:p>
                  </a:txBody>
                  <a:tcPr marL="0" marR="0" marT="3048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48895" algn="ctr" defTabSz="685808" rtl="0" eaLnBrk="1" latinLnBrk="0" hangingPunct="1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400" b="1" kern="1200" dirty="0"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Количество мер</a:t>
                      </a:r>
                    </a:p>
                    <a:p>
                      <a:pPr marL="0" marR="48895" algn="ctr" defTabSz="685808" rtl="0" eaLnBrk="1" latinLnBrk="0" hangingPunct="1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400" b="1" kern="1200" dirty="0"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поддержки</a:t>
                      </a:r>
                    </a:p>
                  </a:txBody>
                  <a:tcPr marL="0" marR="0" marT="3048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48895" algn="ctr" defTabSz="685808" rtl="0" eaLnBrk="1" latinLnBrk="0" hangingPunct="1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400" b="1" kern="1200" dirty="0"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Принятые</a:t>
                      </a:r>
                    </a:p>
                    <a:p>
                      <a:pPr marL="0" marR="48895" algn="ctr" defTabSz="685808" rtl="0" eaLnBrk="1" latinLnBrk="0" hangingPunct="1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400" b="1" kern="1200" dirty="0"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НПА</a:t>
                      </a:r>
                    </a:p>
                  </a:txBody>
                  <a:tcPr marL="0" marR="0" marT="3048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48895" algn="ctr" defTabSz="685808" rtl="0" eaLnBrk="1" latinLnBrk="0" hangingPunct="1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400" b="1" kern="1200" dirty="0"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Принятые за неделю</a:t>
                      </a:r>
                    </a:p>
                    <a:p>
                      <a:pPr marL="0" marR="48895" algn="ctr" defTabSz="685808" rtl="0" eaLnBrk="1" latinLnBrk="0" hangingPunct="1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200" b="1" kern="1200" dirty="0"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(21.03-25.03.2022)</a:t>
                      </a:r>
                    </a:p>
                  </a:txBody>
                  <a:tcPr marL="0" marR="0" marT="3048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0964">
                <a:tc>
                  <a:txBody>
                    <a:bodyPr/>
                    <a:lstStyle/>
                    <a:p>
                      <a:pPr marL="0" marR="48895" algn="l" defTabSz="685808" rtl="0" eaLnBrk="1" latinLnBrk="0" hangingPunct="1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400" b="1" kern="1200" dirty="0"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ВСЕГО</a:t>
                      </a:r>
                    </a:p>
                  </a:txBody>
                  <a:tcPr marL="0" marR="0" marT="30480" marB="0"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chemeClr val="accent4">
                        <a:lumMod val="75000"/>
                        <a:lumOff val="25000"/>
                        <a:alpha val="1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48895" algn="ctr" defTabSz="685808" rtl="0" eaLnBrk="1" latinLnBrk="0" hangingPunct="1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lang="ru-RU" sz="1800" b="1" kern="1200" dirty="0" smtClean="0"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113</a:t>
                      </a:r>
                      <a:endParaRPr sz="1800" b="1" kern="1200" dirty="0">
                        <a:solidFill>
                          <a:schemeClr val="accent4">
                            <a:lumMod val="50000"/>
                            <a:lumOff val="50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30480" marB="0"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chemeClr val="accent4">
                        <a:lumMod val="75000"/>
                        <a:lumOff val="25000"/>
                        <a:alpha val="1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48895" algn="ctr" defTabSz="685808" rtl="0" eaLnBrk="1" latinLnBrk="0" hangingPunct="1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lang="ru-RU" sz="1800" b="1" kern="1200" dirty="0" smtClean="0"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69</a:t>
                      </a:r>
                      <a:endParaRPr sz="1800" b="1" kern="1200" dirty="0">
                        <a:solidFill>
                          <a:schemeClr val="accent4">
                            <a:lumMod val="50000"/>
                            <a:lumOff val="50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30480" marB="0"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chemeClr val="accent4">
                        <a:lumMod val="75000"/>
                        <a:lumOff val="25000"/>
                        <a:alpha val="1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48895" algn="ctr" defTabSz="685808" rtl="0" eaLnBrk="1" latinLnBrk="0" hangingPunct="1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kern="1200" dirty="0" smtClean="0"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r>
                        <a:rPr lang="ru-RU" sz="1800" b="1" kern="1200" dirty="0" smtClean="0"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  <a:endParaRPr sz="1800" b="1" kern="1200" dirty="0">
                        <a:solidFill>
                          <a:schemeClr val="accent4">
                            <a:lumMod val="50000"/>
                            <a:lumOff val="50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30480" marB="0"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chemeClr val="accent4">
                        <a:lumMod val="75000"/>
                        <a:lumOff val="25000"/>
                        <a:alpha val="1999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45423">
                <a:tc>
                  <a:txBody>
                    <a:bodyPr/>
                    <a:lstStyle/>
                    <a:p>
                      <a:pPr marL="0" marR="48895" algn="l" defTabSz="685808" rtl="0" eaLnBrk="1" latinLnBrk="0" hangingPunct="1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400" b="1" kern="1200" dirty="0"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1. Поддержка субъектов МСП</a:t>
                      </a:r>
                    </a:p>
                  </a:txBody>
                  <a:tcPr marL="0" marR="0" marT="31115" marB="0"/>
                </a:tc>
                <a:tc>
                  <a:txBody>
                    <a:bodyPr/>
                    <a:lstStyle/>
                    <a:p>
                      <a:pPr marL="0" marR="48895" algn="ctr" defTabSz="685808" rtl="0" eaLnBrk="1" latinLnBrk="0" hangingPunct="1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lang="ru-RU" sz="1800" b="1" kern="1200" dirty="0" smtClean="0"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  <a:endParaRPr sz="1800" b="1" kern="1200" dirty="0">
                        <a:solidFill>
                          <a:schemeClr val="accent4">
                            <a:lumMod val="50000"/>
                            <a:lumOff val="50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31115" marB="0"/>
                </a:tc>
                <a:tc>
                  <a:txBody>
                    <a:bodyPr/>
                    <a:lstStyle/>
                    <a:p>
                      <a:pPr marL="0" marR="48895" algn="ctr" defTabSz="685808" rtl="0" eaLnBrk="1" latinLnBrk="0" hangingPunct="1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lang="ru-RU" sz="1800" b="1" kern="1200" dirty="0" smtClean="0"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</a:t>
                      </a:r>
                      <a:endParaRPr sz="1800" b="1" kern="1200" dirty="0">
                        <a:solidFill>
                          <a:schemeClr val="accent4">
                            <a:lumMod val="50000"/>
                            <a:lumOff val="50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31115" marB="0"/>
                </a:tc>
                <a:tc>
                  <a:txBody>
                    <a:bodyPr/>
                    <a:lstStyle/>
                    <a:p>
                      <a:pPr marL="0" marR="48895" algn="ctr" defTabSz="685808" rtl="0" eaLnBrk="1" latinLnBrk="0" hangingPunct="1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lang="ru-RU" sz="1800" b="1" kern="1200" dirty="0" smtClean="0"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endParaRPr sz="1800" b="1" kern="1200" dirty="0">
                        <a:solidFill>
                          <a:schemeClr val="accent4">
                            <a:lumMod val="50000"/>
                            <a:lumOff val="50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31115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63490">
                <a:tc>
                  <a:txBody>
                    <a:bodyPr/>
                    <a:lstStyle/>
                    <a:p>
                      <a:pPr marL="0" marR="48895" algn="l" defTabSz="685808" rtl="0" eaLnBrk="1" latinLnBrk="0" hangingPunct="1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400" b="1" kern="1200" dirty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+mn-ea"/>
                          <a:cs typeface="Tahoma" panose="020B0604030504040204" pitchFamily="34" charset="0"/>
                        </a:rPr>
                        <a:t>2. Отраслевые меры поддержки</a:t>
                      </a:r>
                    </a:p>
                  </a:txBody>
                  <a:tcPr marL="0" marR="0" marT="31115" marB="0">
                    <a:solidFill>
                      <a:schemeClr val="accent4">
                        <a:lumMod val="75000"/>
                        <a:lumOff val="25000"/>
                        <a:alpha val="1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48895" algn="ctr" defTabSz="685808" rtl="0" eaLnBrk="1" latinLnBrk="0" hangingPunct="1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+mn-ea"/>
                          <a:cs typeface="Tahoma" panose="020B0604030504040204" pitchFamily="34" charset="0"/>
                        </a:rPr>
                        <a:t>4</a:t>
                      </a:r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+mn-ea"/>
                          <a:cs typeface="Tahoma" panose="020B0604030504040204" pitchFamily="34" charset="0"/>
                        </a:rPr>
                        <a:t>6</a:t>
                      </a:r>
                      <a:endParaRPr sz="18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+mn-ea"/>
                        <a:cs typeface="Tahoma" panose="020B0604030504040204" pitchFamily="34" charset="0"/>
                      </a:endParaRPr>
                    </a:p>
                  </a:txBody>
                  <a:tcPr marL="0" marR="0" marT="31115" marB="0">
                    <a:solidFill>
                      <a:schemeClr val="accent4">
                        <a:lumMod val="75000"/>
                        <a:lumOff val="25000"/>
                        <a:alpha val="1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48895" algn="ctr" defTabSz="685808" rtl="0" eaLnBrk="1" latinLnBrk="0" hangingPunct="1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+mn-ea"/>
                          <a:cs typeface="Tahoma" panose="020B0604030504040204" pitchFamily="34" charset="0"/>
                        </a:rPr>
                        <a:t>34</a:t>
                      </a:r>
                      <a:endParaRPr sz="18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+mn-ea"/>
                        <a:cs typeface="Tahoma" panose="020B0604030504040204" pitchFamily="34" charset="0"/>
                      </a:endParaRPr>
                    </a:p>
                  </a:txBody>
                  <a:tcPr marL="0" marR="0" marT="31115" marB="0">
                    <a:solidFill>
                      <a:schemeClr val="accent4">
                        <a:lumMod val="75000"/>
                        <a:lumOff val="25000"/>
                        <a:alpha val="1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48895" algn="ctr" defTabSz="685808" rtl="0" eaLnBrk="1" latinLnBrk="0" hangingPunct="1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+mn-ea"/>
                          <a:cs typeface="Tahoma" panose="020B0604030504040204" pitchFamily="34" charset="0"/>
                        </a:rPr>
                        <a:t>12</a:t>
                      </a:r>
                      <a:endParaRPr sz="18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+mn-ea"/>
                        <a:cs typeface="Tahoma" panose="020B0604030504040204" pitchFamily="34" charset="0"/>
                      </a:endParaRPr>
                    </a:p>
                  </a:txBody>
                  <a:tcPr marL="0" marR="0" marT="31115" marB="0">
                    <a:solidFill>
                      <a:schemeClr val="accent4">
                        <a:lumMod val="75000"/>
                        <a:lumOff val="25000"/>
                        <a:alpha val="1999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59751">
                <a:tc>
                  <a:txBody>
                    <a:bodyPr/>
                    <a:lstStyle/>
                    <a:p>
                      <a:pPr marL="0" marR="48895" algn="l" defTabSz="685808" rtl="0" eaLnBrk="1" latinLnBrk="0" hangingPunct="1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400" b="1" kern="1200" dirty="0"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3. Социальная поддержка, в том числе поддержка рынка труда</a:t>
                      </a:r>
                    </a:p>
                  </a:txBody>
                  <a:tcPr marL="0" marR="0" marT="31115" marB="0"/>
                </a:tc>
                <a:tc>
                  <a:txBody>
                    <a:bodyPr/>
                    <a:lstStyle/>
                    <a:p>
                      <a:pPr marL="0" marR="48895" algn="ctr" defTabSz="685808" rtl="0" eaLnBrk="1" latinLnBrk="0" hangingPunct="1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kern="1200" dirty="0"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21</a:t>
                      </a:r>
                    </a:p>
                  </a:txBody>
                  <a:tcPr marL="0" marR="0" marT="31115" marB="0"/>
                </a:tc>
                <a:tc>
                  <a:txBody>
                    <a:bodyPr/>
                    <a:lstStyle/>
                    <a:p>
                      <a:pPr marL="0" marR="48895" algn="ctr" defTabSz="685808" rtl="0" eaLnBrk="1" latinLnBrk="0" hangingPunct="1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kern="1200" dirty="0" smtClean="0"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r>
                        <a:rPr lang="ru-RU" sz="1800" b="1" kern="1200" dirty="0" smtClean="0"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</a:t>
                      </a:r>
                      <a:endParaRPr sz="1800" b="1" kern="1200" dirty="0">
                        <a:solidFill>
                          <a:schemeClr val="accent4">
                            <a:lumMod val="50000"/>
                            <a:lumOff val="50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31115" marB="0"/>
                </a:tc>
                <a:tc>
                  <a:txBody>
                    <a:bodyPr/>
                    <a:lstStyle/>
                    <a:p>
                      <a:pPr marL="0" marR="48895" algn="ctr" defTabSz="685808" rtl="0" eaLnBrk="1" latinLnBrk="0" hangingPunct="1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lang="ru-RU" sz="1800" b="1" kern="1200" dirty="0" smtClean="0"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  <a:endParaRPr sz="1800" b="1" kern="1200" dirty="0">
                        <a:solidFill>
                          <a:schemeClr val="accent4">
                            <a:lumMod val="50000"/>
                            <a:lumOff val="50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31115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29710">
                <a:tc>
                  <a:txBody>
                    <a:bodyPr/>
                    <a:lstStyle/>
                    <a:p>
                      <a:pPr marL="0" marR="48895" algn="l" defTabSz="685808" rtl="0" eaLnBrk="1" latinLnBrk="0" hangingPunct="1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400" b="1" kern="1200" dirty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+mn-ea"/>
                          <a:cs typeface="Tahoma" panose="020B0604030504040204" pitchFamily="34" charset="0"/>
                        </a:rPr>
                        <a:t>4. Налоговое</a:t>
                      </a:r>
                    </a:p>
                    <a:p>
                      <a:pPr marL="0" marR="48895" algn="l" defTabSz="685808" rtl="0" eaLnBrk="1" latinLnBrk="0" hangingPunct="1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400" b="1" kern="1200" dirty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+mn-ea"/>
                          <a:cs typeface="Tahoma" panose="020B0604030504040204" pitchFamily="34" charset="0"/>
                        </a:rPr>
                        <a:t>стимулирование и снижение</a:t>
                      </a:r>
                    </a:p>
                    <a:p>
                      <a:pPr marL="0" marR="48895" algn="l" defTabSz="685808" rtl="0" eaLnBrk="1" latinLnBrk="0" hangingPunct="1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400" b="1" kern="1200" dirty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+mn-ea"/>
                          <a:cs typeface="Tahoma" panose="020B0604030504040204" pitchFamily="34" charset="0"/>
                        </a:rPr>
                        <a:t>регуляторных ограничений</a:t>
                      </a:r>
                    </a:p>
                  </a:txBody>
                  <a:tcPr marL="0" marR="0" marT="31115" marB="0">
                    <a:solidFill>
                      <a:schemeClr val="accent4">
                        <a:lumMod val="75000"/>
                        <a:lumOff val="25000"/>
                        <a:alpha val="1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48895" algn="ctr" defTabSz="685808" rtl="0" eaLnBrk="1" latinLnBrk="0" hangingPunct="1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kern="1200" dirty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+mn-ea"/>
                          <a:cs typeface="Tahoma" panose="020B0604030504040204" pitchFamily="34" charset="0"/>
                        </a:rPr>
                        <a:t>17</a:t>
                      </a:r>
                    </a:p>
                  </a:txBody>
                  <a:tcPr marL="0" marR="0" marT="31115" marB="0">
                    <a:solidFill>
                      <a:schemeClr val="accent4">
                        <a:lumMod val="75000"/>
                        <a:lumOff val="25000"/>
                        <a:alpha val="1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48895" algn="ctr" defTabSz="685808" rtl="0" eaLnBrk="1" latinLnBrk="0" hangingPunct="1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+mn-ea"/>
                          <a:cs typeface="Tahoma" panose="020B0604030504040204" pitchFamily="34" charset="0"/>
                        </a:rPr>
                        <a:t>6</a:t>
                      </a:r>
                      <a:endParaRPr sz="18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+mn-ea"/>
                        <a:cs typeface="Tahoma" panose="020B0604030504040204" pitchFamily="34" charset="0"/>
                      </a:endParaRPr>
                    </a:p>
                  </a:txBody>
                  <a:tcPr marL="0" marR="0" marT="31115" marB="0">
                    <a:solidFill>
                      <a:schemeClr val="accent4">
                        <a:lumMod val="75000"/>
                        <a:lumOff val="25000"/>
                        <a:alpha val="1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48895" algn="ctr" defTabSz="685808" rtl="0" eaLnBrk="1" latinLnBrk="0" hangingPunct="1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+mn-ea"/>
                          <a:cs typeface="Tahoma" panose="020B0604030504040204" pitchFamily="34" charset="0"/>
                        </a:rPr>
                        <a:t>2</a:t>
                      </a:r>
                      <a:endParaRPr sz="18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+mn-ea"/>
                        <a:cs typeface="Tahoma" panose="020B0604030504040204" pitchFamily="34" charset="0"/>
                      </a:endParaRPr>
                    </a:p>
                  </a:txBody>
                  <a:tcPr marL="0" marR="0" marT="31115" marB="0">
                    <a:solidFill>
                      <a:schemeClr val="accent4">
                        <a:lumMod val="75000"/>
                        <a:lumOff val="25000"/>
                        <a:alpha val="1999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54779">
                <a:tc>
                  <a:txBody>
                    <a:bodyPr/>
                    <a:lstStyle/>
                    <a:p>
                      <a:pPr marL="0" marR="48895" algn="l" defTabSz="685808" rtl="0" eaLnBrk="1" latinLnBrk="0" hangingPunct="1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400" b="1" kern="1200" dirty="0"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5. Поддержка импорта</a:t>
                      </a:r>
                    </a:p>
                  </a:txBody>
                  <a:tcPr marL="0" marR="0" marT="31750" marB="0"/>
                </a:tc>
                <a:tc>
                  <a:txBody>
                    <a:bodyPr/>
                    <a:lstStyle/>
                    <a:p>
                      <a:pPr marL="0" marR="48895" algn="ctr" defTabSz="685808" rtl="0" eaLnBrk="1" latinLnBrk="0" hangingPunct="1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kern="1200" dirty="0" smtClean="0"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r>
                        <a:rPr lang="ru-RU" sz="1800" b="1" kern="1200" dirty="0" smtClean="0"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sz="1800" b="1" kern="1200" dirty="0">
                        <a:solidFill>
                          <a:schemeClr val="accent4">
                            <a:lumMod val="50000"/>
                            <a:lumOff val="50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31750" marB="0"/>
                </a:tc>
                <a:tc>
                  <a:txBody>
                    <a:bodyPr/>
                    <a:lstStyle/>
                    <a:p>
                      <a:pPr marL="0" marR="48895" algn="ctr" defTabSz="685808" rtl="0" eaLnBrk="1" latinLnBrk="0" hangingPunct="1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kern="1200" dirty="0"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0" marR="0" marT="31750" marB="0"/>
                </a:tc>
                <a:tc>
                  <a:txBody>
                    <a:bodyPr/>
                    <a:lstStyle/>
                    <a:p>
                      <a:pPr marL="0" marR="48895" algn="ctr" defTabSz="685808" rtl="0" eaLnBrk="1" latinLnBrk="0" hangingPunct="1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kern="1200" dirty="0"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0" marR="0" marT="3175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968435">
                <a:tc>
                  <a:txBody>
                    <a:bodyPr/>
                    <a:lstStyle/>
                    <a:p>
                      <a:pPr marL="0" marR="48895" algn="l" defTabSz="685808" rtl="0" eaLnBrk="1" latinLnBrk="0" hangingPunct="1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400" b="1" kern="1200" dirty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+mn-ea"/>
                          <a:cs typeface="Tahoma" panose="020B0604030504040204" pitchFamily="34" charset="0"/>
                        </a:rPr>
                        <a:t>6. Ускорение бюджетных</a:t>
                      </a:r>
                    </a:p>
                    <a:p>
                      <a:pPr marL="0" marR="48895" algn="l" defTabSz="685808" rtl="0" eaLnBrk="1" latinLnBrk="0" hangingPunct="1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400" b="1" kern="1200" dirty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+mn-ea"/>
                          <a:cs typeface="Tahoma" panose="020B0604030504040204" pitchFamily="34" charset="0"/>
                        </a:rPr>
                        <a:t>процедур и использование</a:t>
                      </a:r>
                    </a:p>
                    <a:p>
                      <a:pPr marL="0" marR="48895" algn="l" defTabSz="685808" rtl="0" eaLnBrk="1" latinLnBrk="0" hangingPunct="1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400" b="1" kern="1200" dirty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+mn-ea"/>
                          <a:cs typeface="Tahoma" panose="020B0604030504040204" pitchFamily="34" charset="0"/>
                        </a:rPr>
                        <a:t>средств гос. компаний</a:t>
                      </a:r>
                    </a:p>
                  </a:txBody>
                  <a:tcPr marL="0" marR="0" marT="31750" marB="0"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4">
                        <a:lumMod val="75000"/>
                        <a:lumOff val="25000"/>
                        <a:alpha val="1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48895" algn="ctr" defTabSz="685808" rtl="0" eaLnBrk="1" latinLnBrk="0" hangingPunct="1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endParaRPr sz="18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+mn-ea"/>
                        <a:cs typeface="Tahoma" panose="020B0604030504040204" pitchFamily="34" charset="0"/>
                      </a:endParaRPr>
                    </a:p>
                    <a:p>
                      <a:pPr marL="0" marR="48895" algn="ctr" defTabSz="685808" rtl="0" eaLnBrk="1" latinLnBrk="0" hangingPunct="1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kern="1200" dirty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+mn-ea"/>
                          <a:cs typeface="Tahoma" panose="020B0604030504040204" pitchFamily="34" charset="0"/>
                        </a:rPr>
                        <a:t>8</a:t>
                      </a:r>
                    </a:p>
                  </a:txBody>
                  <a:tcPr marL="0" marR="0" marT="635" marB="0"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4">
                        <a:lumMod val="75000"/>
                        <a:lumOff val="25000"/>
                        <a:alpha val="1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48895" algn="ctr" defTabSz="685808" rtl="0" eaLnBrk="1" latinLnBrk="0" hangingPunct="1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endParaRPr sz="18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+mn-ea"/>
                        <a:cs typeface="Tahoma" panose="020B0604030504040204" pitchFamily="34" charset="0"/>
                      </a:endParaRPr>
                    </a:p>
                    <a:p>
                      <a:pPr marL="0" marR="48895" algn="ctr" defTabSz="685808" rtl="0" eaLnBrk="1" latinLnBrk="0" hangingPunct="1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kern="1200" dirty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+mn-ea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0" marR="0" marT="635" marB="0"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4">
                        <a:lumMod val="75000"/>
                        <a:lumOff val="25000"/>
                        <a:alpha val="1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48895" algn="ctr" defTabSz="685808" rtl="0" eaLnBrk="1" latinLnBrk="0" hangingPunct="1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endParaRPr sz="18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+mn-ea"/>
                        <a:cs typeface="Tahoma" panose="020B0604030504040204" pitchFamily="34" charset="0"/>
                      </a:endParaRPr>
                    </a:p>
                    <a:p>
                      <a:pPr marL="0" marR="48895" algn="ctr" defTabSz="685808" rtl="0" eaLnBrk="1" latinLnBrk="0" hangingPunct="1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kern="1200" dirty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+mn-ea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0" marR="0" marT="635" marB="0"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4">
                        <a:lumMod val="75000"/>
                        <a:lumOff val="25000"/>
                        <a:alpha val="1999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pic>
        <p:nvPicPr>
          <p:cNvPr id="11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73527" y="2031847"/>
            <a:ext cx="1365808" cy="1365808"/>
          </a:xfrm>
          <a:prstGeom prst="rect">
            <a:avLst/>
          </a:prstGeom>
        </p:spPr>
      </p:pic>
      <p:sp>
        <p:nvSpPr>
          <p:cNvPr id="16" name="object 6"/>
          <p:cNvSpPr txBox="1"/>
          <p:nvPr/>
        </p:nvSpPr>
        <p:spPr>
          <a:xfrm>
            <a:off x="9964093" y="1629724"/>
            <a:ext cx="22669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 err="1" smtClean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Правительство</a:t>
            </a:r>
            <a:r>
              <a:rPr sz="1800" b="1" spc="-40" dirty="0" smtClean="0">
                <a:latin typeface="Arial"/>
                <a:cs typeface="Arial"/>
              </a:rPr>
              <a:t> </a:t>
            </a:r>
            <a:r>
              <a:rPr sz="1400" b="1" dirty="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РФ:</a:t>
            </a:r>
            <a:endParaRPr sz="1400" b="1" dirty="0">
              <a:solidFill>
                <a:schemeClr val="accent4">
                  <a:lumMod val="50000"/>
                  <a:lumOff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object 6"/>
          <p:cNvSpPr txBox="1"/>
          <p:nvPr/>
        </p:nvSpPr>
        <p:spPr>
          <a:xfrm>
            <a:off x="10085233" y="3397655"/>
            <a:ext cx="1839206" cy="45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Министерство 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экономики РТ</a:t>
            </a:r>
            <a:r>
              <a:rPr sz="1400" b="1" dirty="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sz="1400" b="1" dirty="0">
              <a:solidFill>
                <a:schemeClr val="accent4">
                  <a:lumMod val="50000"/>
                  <a:lumOff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19819" y="3951755"/>
            <a:ext cx="1370033" cy="1370646"/>
          </a:xfrm>
          <a:prstGeom prst="rect">
            <a:avLst/>
          </a:prstGeom>
        </p:spPr>
      </p:pic>
      <p:sp>
        <p:nvSpPr>
          <p:cNvPr id="9" name="object 6"/>
          <p:cNvSpPr txBox="1"/>
          <p:nvPr/>
        </p:nvSpPr>
        <p:spPr>
          <a:xfrm>
            <a:off x="10028462" y="5501518"/>
            <a:ext cx="2053078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Официальный сайт города Набережные Челны </a:t>
            </a:r>
            <a:r>
              <a:rPr lang="en-US" sz="1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</a:t>
            </a:r>
            <a:r>
              <a:rPr lang="en-US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://nabchelny.ru/</a:t>
            </a:r>
            <a:endParaRPr sz="1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974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331470" y="759513"/>
            <a:ext cx="11738750" cy="108502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Льготные кредиты на пополнение  оборотных средств для системообразующих организаций и </a:t>
            </a:r>
            <a:r>
              <a:rPr lang="ru-RU" sz="2800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их дочерних обществ, работающих в  АПК</a:t>
            </a:r>
            <a:endParaRPr lang="ru-RU" sz="2800" b="1" dirty="0">
              <a:solidFill>
                <a:srgbClr val="024D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sz="2800" b="1" dirty="0">
              <a:solidFill>
                <a:srgbClr val="024D76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7FAF1B2B-B7C3-1644-A6ED-0A38E374866A}"/>
              </a:ext>
            </a:extLst>
          </p:cNvPr>
          <p:cNvSpPr/>
          <p:nvPr/>
        </p:nvSpPr>
        <p:spPr>
          <a:xfrm>
            <a:off x="564209" y="1844540"/>
            <a:ext cx="11345943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 smtClean="0">
              <a:solidFill>
                <a:schemeClr val="accent4">
                  <a:lumMod val="50000"/>
                  <a:lumOff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Кредит на пополнение оборотных средств  до </a:t>
            </a:r>
            <a:r>
              <a:rPr lang="ru-RU" sz="2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млрд руб. </a:t>
            </a:r>
          </a:p>
          <a:p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Ставка – </a:t>
            </a:r>
            <a:r>
              <a:rPr lang="ru-RU" sz="20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10 %</a:t>
            </a:r>
            <a:r>
              <a:rPr lang="ru-RU" sz="24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годовых</a:t>
            </a:r>
          </a:p>
          <a:p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Срок</a:t>
            </a:r>
            <a:r>
              <a:rPr lang="ru-RU" sz="2400" b="1" dirty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- до  </a:t>
            </a:r>
            <a:r>
              <a:rPr lang="ru-RU" sz="2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</a:t>
            </a:r>
            <a:r>
              <a:rPr lang="ru-RU" sz="2400" b="1" dirty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месяцев </a:t>
            </a:r>
          </a:p>
          <a:p>
            <a:endParaRPr lang="ru-RU" sz="1600" dirty="0" smtClean="0">
              <a:solidFill>
                <a:schemeClr val="accent4">
                  <a:lumMod val="50000"/>
                  <a:lumOff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Условия для получения: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численность работников </a:t>
            </a:r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&gt; </a:t>
            </a:r>
            <a:r>
              <a:rPr lang="ru-RU" sz="20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90% от численности по состоянию на </a:t>
            </a:r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1.03.2022;</a:t>
            </a:r>
            <a:endParaRPr lang="ru-RU" sz="2000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нет просроченной задолженности по налогам и сборам, превышающей 500 тыс. руб. в течение периода, равного 60 </a:t>
            </a:r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календарным дням;</a:t>
            </a:r>
            <a:endParaRPr lang="ru-RU" sz="2000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не находится в процессе ликвидации, реорганизации, в процедуре банкротства;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руководитель не включен в реестр дисквалифицированных </a:t>
            </a:r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лиц</a:t>
            </a:r>
            <a:endParaRPr lang="ru-RU" sz="2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55679" y="5998467"/>
            <a:ext cx="10554474" cy="7428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Постановление </a:t>
            </a:r>
            <a:r>
              <a:rPr lang="ru-RU" sz="20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Правительства России от 16.03.2022 №375 </a:t>
            </a:r>
          </a:p>
          <a:p>
            <a:pPr lvl="0" algn="just"/>
            <a:r>
              <a:rPr lang="ru-RU" sz="1200" b="1" i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«Об утверждении Правил предоставления субсидий из федерального бюджета российским кредитным организациям на возмещение недополученных ими доходов по кредитам, выданным по льготной ставке системообразующим организациям и (или) их дочерним обществам, занятым в агропромышленном комплексе, на осуществление операционной деятельности»</a:t>
            </a:r>
            <a:r>
              <a:rPr lang="ru-RU" sz="14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just"/>
            <a:endParaRPr lang="ru-RU" sz="2000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650239" y="5889785"/>
            <a:ext cx="567259" cy="608154"/>
            <a:chOff x="4787656" y="5283450"/>
            <a:chExt cx="567259" cy="608154"/>
          </a:xfrm>
        </p:grpSpPr>
        <p:sp>
          <p:nvSpPr>
            <p:cNvPr id="14" name="Шестиугольник 13"/>
            <p:cNvSpPr/>
            <p:nvPr/>
          </p:nvSpPr>
          <p:spPr>
            <a:xfrm rot="16200000">
              <a:off x="4767209" y="5303897"/>
              <a:ext cx="608154" cy="567259"/>
            </a:xfrm>
            <a:prstGeom prst="hexagon">
              <a:avLst/>
            </a:prstGeom>
            <a:noFill/>
            <a:ln w="38100">
              <a:solidFill>
                <a:srgbClr val="1A8088"/>
              </a:solidFill>
            </a:ln>
            <a:effectLst>
              <a:outerShdw blurRad="50800" dist="38100" dir="16200000" sx="103000" sy="103000" rotWithShape="0">
                <a:srgbClr val="10AC8E">
                  <a:alpha val="7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5835" y="5414993"/>
              <a:ext cx="298013" cy="298013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56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406438" y="715549"/>
            <a:ext cx="11654394" cy="143849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6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Льготные кредиты на пополнение  оборотных средств для системообразующих организаций и </a:t>
            </a:r>
            <a:r>
              <a:rPr lang="ru-RU" sz="2600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их дочерних обществ, </a:t>
            </a:r>
            <a:r>
              <a:rPr lang="ru-RU" sz="26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работающих в </a:t>
            </a:r>
            <a:r>
              <a:rPr lang="ru-RU" sz="2600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промышленности </a:t>
            </a:r>
            <a:r>
              <a:rPr lang="ru-RU" sz="26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</a:t>
            </a:r>
            <a:r>
              <a:rPr lang="ru-RU" sz="2600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торговли</a:t>
            </a:r>
            <a:endParaRPr lang="ru-RU" sz="2600" b="1" dirty="0">
              <a:solidFill>
                <a:srgbClr val="024D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7FAF1B2B-B7C3-1644-A6ED-0A38E374866A}"/>
              </a:ext>
            </a:extLst>
          </p:cNvPr>
          <p:cNvSpPr/>
          <p:nvPr/>
        </p:nvSpPr>
        <p:spPr>
          <a:xfrm>
            <a:off x="406438" y="1911963"/>
            <a:ext cx="11086914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Кредит -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 </a:t>
            </a:r>
            <a:r>
              <a:rPr lang="ru-RU" sz="2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млрд руб., группам компаний - до </a:t>
            </a:r>
            <a:r>
              <a:rPr lang="ru-RU" sz="2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млрд руб.</a:t>
            </a:r>
          </a:p>
          <a:p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Срок  - до  </a:t>
            </a:r>
            <a:r>
              <a:rPr lang="ru-RU" sz="2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месяцев </a:t>
            </a:r>
          </a:p>
          <a:p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Ставка - </a:t>
            </a:r>
            <a:r>
              <a:rPr lang="ru-RU" sz="2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11% </a:t>
            </a: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годовых</a:t>
            </a:r>
          </a:p>
          <a:p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Условия получения:</a:t>
            </a:r>
            <a:endParaRPr lang="ru-RU" sz="2000" b="1" dirty="0">
              <a:solidFill>
                <a:schemeClr val="accent4">
                  <a:lumMod val="50000"/>
                  <a:lumOff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численность работников </a:t>
            </a:r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&gt; </a:t>
            </a:r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85% численности по состоянию на 1 число месяца, предшествующему заключению кредита;</a:t>
            </a:r>
          </a:p>
          <a:p>
            <a:pPr marL="342900" indent="-342900">
              <a:buFontTx/>
              <a:buChar char="-"/>
            </a:pPr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не имеет просроченную задолженность по налогам и сборам, превышающую 500 тыс. руб. в течение 60 </a:t>
            </a:r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календарных дней;</a:t>
            </a:r>
            <a:endParaRPr lang="ru-RU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не имеет свыше 90 </a:t>
            </a:r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календарных дней </a:t>
            </a:r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просроченных платежей по ранее заключенным кредитам;</a:t>
            </a:r>
          </a:p>
          <a:p>
            <a:pPr marL="342900" indent="-342900">
              <a:buFontTx/>
              <a:buChar char="-"/>
            </a:pPr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не является субъектом МСП и обладает статусом </a:t>
            </a:r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налогового резидента </a:t>
            </a:r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РФ;</a:t>
            </a:r>
          </a:p>
          <a:p>
            <a:pPr marL="342900" indent="-342900">
              <a:buFontTx/>
              <a:buChar char="-"/>
            </a:pPr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не находится в процессе ликвидации, реорганизации, в процедуре банкротства;</a:t>
            </a:r>
          </a:p>
          <a:p>
            <a:pPr marL="342900" indent="-342900">
              <a:buFontTx/>
              <a:buChar char="-"/>
            </a:pPr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руководитель не включен в реестр дисквалифицированных лиц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73699" y="5876937"/>
            <a:ext cx="11087133" cy="5982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Постановление Правительства России </a:t>
            </a:r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от </a:t>
            </a:r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17.03.2022 №</a:t>
            </a:r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393</a:t>
            </a:r>
          </a:p>
          <a:p>
            <a:pPr algn="just"/>
            <a:r>
              <a:rPr lang="ru-RU" sz="1200" b="1" i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«об </a:t>
            </a:r>
            <a:r>
              <a:rPr lang="ru-RU" sz="1200" b="1" i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утверждении правил предоставления субсидий из федерального бюджета российским кредитным организациям на возмещение недополученных ими доходов по кредитам, выданным системообразующим организациям промышленности и торговли и организациям, входящим в группу лиц системообразующей организации промышленности и </a:t>
            </a:r>
            <a:r>
              <a:rPr lang="ru-RU" sz="1200" b="1" i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торговли».</a:t>
            </a:r>
            <a:endParaRPr lang="ru-RU" sz="1200" b="1" i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366610" y="5876937"/>
            <a:ext cx="567259" cy="608154"/>
            <a:chOff x="4787656" y="5283450"/>
            <a:chExt cx="567259" cy="608154"/>
          </a:xfrm>
        </p:grpSpPr>
        <p:sp>
          <p:nvSpPr>
            <p:cNvPr id="14" name="Шестиугольник 13"/>
            <p:cNvSpPr/>
            <p:nvPr/>
          </p:nvSpPr>
          <p:spPr>
            <a:xfrm rot="16200000">
              <a:off x="4767209" y="5303897"/>
              <a:ext cx="608154" cy="567259"/>
            </a:xfrm>
            <a:prstGeom prst="hexagon">
              <a:avLst/>
            </a:prstGeom>
            <a:noFill/>
            <a:ln w="38100">
              <a:solidFill>
                <a:srgbClr val="1A8088"/>
              </a:solidFill>
            </a:ln>
            <a:effectLst>
              <a:outerShdw blurRad="50800" dist="38100" dir="16200000" sx="103000" sy="103000" rotWithShape="0">
                <a:srgbClr val="10AC8E">
                  <a:alpha val="7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5835" y="5414993"/>
              <a:ext cx="298013" cy="298013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70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9612" y="691958"/>
            <a:ext cx="9144000" cy="538855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Системообразующие предприятия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687" y="1520923"/>
            <a:ext cx="800100" cy="13144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 descr="http://madeintatarstan.com/sites/default/files/2017-02/%D0%9A%D0%91%D0%9A%20%D0%9B%D0%BE%D0%B3%D0%BE%D1%82%D0%B8%D0%BF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9129" y="3260122"/>
            <a:ext cx="1165532" cy="116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147764" y="3456896"/>
            <a:ext cx="306413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err="1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ЗАОр</a:t>
            </a:r>
            <a:r>
              <a:rPr lang="ru-RU" sz="16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НП «НЧ Картонно-бумажный комбинат </a:t>
            </a:r>
          </a:p>
          <a:p>
            <a:r>
              <a:rPr lang="ru-RU" sz="16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им. </a:t>
            </a:r>
            <a:r>
              <a:rPr lang="ru-RU" sz="1600" b="1" dirty="0" err="1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С.П.Титова</a:t>
            </a:r>
            <a:r>
              <a:rPr lang="ru-RU" sz="16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»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864970" y="1356120"/>
            <a:ext cx="4301292" cy="1555024"/>
            <a:chOff x="1470803" y="1226735"/>
            <a:chExt cx="3562348" cy="782242"/>
          </a:xfrm>
        </p:grpSpPr>
        <p:cxnSp>
          <p:nvCxnSpPr>
            <p:cNvPr id="9" name="Прямая соединительная линия 8"/>
            <p:cNvCxnSpPr/>
            <p:nvPr/>
          </p:nvCxnSpPr>
          <p:spPr bwMode="auto">
            <a:xfrm flipV="1">
              <a:off x="1484174" y="1999435"/>
              <a:ext cx="3548977" cy="29"/>
            </a:xfrm>
            <a:prstGeom prst="line">
              <a:avLst/>
            </a:prstGeom>
            <a:ln w="38100">
              <a:gradFill flip="none" rotWithShape="1">
                <a:gsLst>
                  <a:gs pos="0">
                    <a:srgbClr val="024D76"/>
                  </a:gs>
                  <a:gs pos="100000">
                    <a:srgbClr val="007DCD">
                      <a:alpha val="48000"/>
                    </a:srgbClr>
                  </a:gs>
                  <a:gs pos="54000">
                    <a:srgbClr val="357893">
                      <a:alpha val="8800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 bwMode="auto">
            <a:xfrm>
              <a:off x="1470803" y="1226735"/>
              <a:ext cx="0" cy="782242"/>
            </a:xfrm>
            <a:prstGeom prst="line">
              <a:avLst/>
            </a:prstGeom>
            <a:ln w="152400">
              <a:gradFill>
                <a:gsLst>
                  <a:gs pos="4000">
                    <a:schemeClr val="tx2">
                      <a:lumMod val="20000"/>
                      <a:lumOff val="80000"/>
                    </a:schemeClr>
                  </a:gs>
                  <a:gs pos="49000">
                    <a:srgbClr val="024D76"/>
                  </a:gs>
                  <a:gs pos="83000">
                    <a:srgbClr val="024D76"/>
                  </a:gs>
                  <a:gs pos="100000">
                    <a:srgbClr val="024D76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Прямоугольник 6"/>
          <p:cNvSpPr/>
          <p:nvPr/>
        </p:nvSpPr>
        <p:spPr>
          <a:xfrm>
            <a:off x="1105410" y="1909418"/>
            <a:ext cx="1922321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ПАО «КАМАЗ»</a:t>
            </a:r>
          </a:p>
          <a:p>
            <a:pPr>
              <a:lnSpc>
                <a:spcPct val="80000"/>
              </a:lnSpc>
            </a:pPr>
            <a:endParaRPr lang="ru-RU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9" name="Группа 18"/>
          <p:cNvGrpSpPr/>
          <p:nvPr/>
        </p:nvGrpSpPr>
        <p:grpSpPr>
          <a:xfrm>
            <a:off x="863641" y="3132945"/>
            <a:ext cx="4285146" cy="1555024"/>
            <a:chOff x="710404" y="3583205"/>
            <a:chExt cx="4285146" cy="1555024"/>
          </a:xfrm>
        </p:grpSpPr>
        <p:cxnSp>
          <p:nvCxnSpPr>
            <p:cNvPr id="13" name="Прямая соединительная линия 12"/>
            <p:cNvCxnSpPr/>
            <p:nvPr/>
          </p:nvCxnSpPr>
          <p:spPr bwMode="auto">
            <a:xfrm flipV="1">
              <a:off x="710404" y="5125050"/>
              <a:ext cx="4285146" cy="57"/>
            </a:xfrm>
            <a:prstGeom prst="line">
              <a:avLst/>
            </a:prstGeom>
            <a:ln w="38100">
              <a:gradFill flip="none" rotWithShape="1">
                <a:gsLst>
                  <a:gs pos="0">
                    <a:srgbClr val="024D76"/>
                  </a:gs>
                  <a:gs pos="100000">
                    <a:srgbClr val="007DCD">
                      <a:alpha val="48000"/>
                    </a:srgbClr>
                  </a:gs>
                  <a:gs pos="54000">
                    <a:srgbClr val="357893">
                      <a:alpha val="8800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 bwMode="auto">
            <a:xfrm>
              <a:off x="710404" y="3583205"/>
              <a:ext cx="0" cy="1555024"/>
            </a:xfrm>
            <a:prstGeom prst="line">
              <a:avLst/>
            </a:prstGeom>
            <a:ln w="152400">
              <a:gradFill>
                <a:gsLst>
                  <a:gs pos="4000">
                    <a:schemeClr val="tx2">
                      <a:lumMod val="20000"/>
                      <a:lumOff val="80000"/>
                    </a:schemeClr>
                  </a:gs>
                  <a:gs pos="49000">
                    <a:srgbClr val="024D76"/>
                  </a:gs>
                  <a:gs pos="83000">
                    <a:srgbClr val="024D76"/>
                  </a:gs>
                  <a:gs pos="100000">
                    <a:srgbClr val="024D76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Прямоугольник 20"/>
          <p:cNvSpPr/>
          <p:nvPr/>
        </p:nvSpPr>
        <p:spPr>
          <a:xfrm>
            <a:off x="1774625" y="4735106"/>
            <a:ext cx="98412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Протокол	заседания Правительственной </a:t>
            </a:r>
            <a:r>
              <a:rPr lang="ru-RU" sz="20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комиссии по повышению устойчивости развития </a:t>
            </a:r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российской </a:t>
            </a:r>
            <a:r>
              <a:rPr lang="ru-RU" sz="20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экономики от </a:t>
            </a:r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20.03.2020 </a:t>
            </a:r>
            <a:r>
              <a:rPr lang="ru-RU" sz="20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г. №</a:t>
            </a:r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3</a:t>
            </a:r>
            <a:endParaRPr lang="ru-RU" sz="2000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933869" y="4935560"/>
            <a:ext cx="625259" cy="609637"/>
            <a:chOff x="4787656" y="5283450"/>
            <a:chExt cx="567259" cy="608154"/>
          </a:xfrm>
        </p:grpSpPr>
        <p:sp>
          <p:nvSpPr>
            <p:cNvPr id="24" name="Шестиугольник 23"/>
            <p:cNvSpPr/>
            <p:nvPr/>
          </p:nvSpPr>
          <p:spPr>
            <a:xfrm rot="16200000">
              <a:off x="4767209" y="5303897"/>
              <a:ext cx="608154" cy="567259"/>
            </a:xfrm>
            <a:prstGeom prst="hexagon">
              <a:avLst/>
            </a:prstGeom>
            <a:noFill/>
            <a:ln w="38100">
              <a:solidFill>
                <a:srgbClr val="1A8088"/>
              </a:solidFill>
            </a:ln>
            <a:effectLst>
              <a:outerShdw blurRad="50800" dist="38100" dir="16200000" sx="103000" sy="103000" rotWithShape="0">
                <a:srgbClr val="10AC8E">
                  <a:alpha val="7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5835" y="5414993"/>
              <a:ext cx="298013" cy="298013"/>
            </a:xfrm>
            <a:prstGeom prst="rect">
              <a:avLst/>
            </a:prstGeom>
          </p:spPr>
        </p:pic>
      </p:grpSp>
      <p:sp>
        <p:nvSpPr>
          <p:cNvPr id="35" name="Прямоугольник 34"/>
          <p:cNvSpPr/>
          <p:nvPr/>
        </p:nvSpPr>
        <p:spPr>
          <a:xfrm>
            <a:off x="1774625" y="5524925"/>
            <a:ext cx="102497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В перечень системообразующих </a:t>
            </a:r>
            <a:r>
              <a:rPr lang="ru-RU" sz="20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предприятий РТ </a:t>
            </a:r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включена </a:t>
            </a:r>
            <a:r>
              <a:rPr lang="ru-RU" sz="20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31</a:t>
            </a:r>
            <a:r>
              <a:rPr lang="ru-RU" sz="20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организация</a:t>
            </a:r>
            <a:r>
              <a:rPr lang="ru-RU" sz="20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ru-RU" sz="2000" b="1" dirty="0" smtClean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8" name="Picture 4" descr="https://fs.rr.prod.perx.ru/renault_ring/7ee5fd99359c4fb2994fbe34eb56074e/logo-TTS-0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1932" y="3438422"/>
            <a:ext cx="1186085" cy="51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" name="Группа 25"/>
          <p:cNvGrpSpPr/>
          <p:nvPr/>
        </p:nvGrpSpPr>
        <p:grpSpPr>
          <a:xfrm>
            <a:off x="6337426" y="3065376"/>
            <a:ext cx="4285146" cy="1555024"/>
            <a:chOff x="710404" y="3583205"/>
            <a:chExt cx="4285146" cy="1555024"/>
          </a:xfrm>
        </p:grpSpPr>
        <p:cxnSp>
          <p:nvCxnSpPr>
            <p:cNvPr id="27" name="Прямая соединительная линия 26"/>
            <p:cNvCxnSpPr/>
            <p:nvPr/>
          </p:nvCxnSpPr>
          <p:spPr bwMode="auto">
            <a:xfrm flipV="1">
              <a:off x="710404" y="5125050"/>
              <a:ext cx="4285146" cy="57"/>
            </a:xfrm>
            <a:prstGeom prst="line">
              <a:avLst/>
            </a:prstGeom>
            <a:ln w="38100">
              <a:gradFill flip="none" rotWithShape="1">
                <a:gsLst>
                  <a:gs pos="0">
                    <a:srgbClr val="024D76"/>
                  </a:gs>
                  <a:gs pos="100000">
                    <a:srgbClr val="007DCD">
                      <a:alpha val="48000"/>
                    </a:srgbClr>
                  </a:gs>
                  <a:gs pos="54000">
                    <a:srgbClr val="357893">
                      <a:alpha val="8800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 bwMode="auto">
            <a:xfrm>
              <a:off x="710404" y="3583205"/>
              <a:ext cx="0" cy="1555024"/>
            </a:xfrm>
            <a:prstGeom prst="line">
              <a:avLst/>
            </a:prstGeom>
            <a:ln w="152400">
              <a:gradFill>
                <a:gsLst>
                  <a:gs pos="4000">
                    <a:schemeClr val="tx2">
                      <a:lumMod val="20000"/>
                      <a:lumOff val="80000"/>
                    </a:schemeClr>
                  </a:gs>
                  <a:gs pos="49000">
                    <a:srgbClr val="024D76"/>
                  </a:gs>
                  <a:gs pos="83000">
                    <a:srgbClr val="024D76"/>
                  </a:gs>
                  <a:gs pos="100000">
                    <a:srgbClr val="024D76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Прямоугольник 28"/>
          <p:cNvSpPr/>
          <p:nvPr/>
        </p:nvSpPr>
        <p:spPr>
          <a:xfrm>
            <a:off x="6681896" y="3380219"/>
            <a:ext cx="29984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ООО "Управляющая компания "</a:t>
            </a:r>
            <a:r>
              <a:rPr lang="ru-RU" sz="1600" b="1" dirty="0" err="1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ТрансТехСервис</a:t>
            </a:r>
            <a:r>
              <a:rPr lang="ru-RU" sz="16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"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1" name="Группа 30"/>
          <p:cNvGrpSpPr/>
          <p:nvPr/>
        </p:nvGrpSpPr>
        <p:grpSpPr>
          <a:xfrm>
            <a:off x="6314540" y="1334887"/>
            <a:ext cx="5125940" cy="1555024"/>
            <a:chOff x="710404" y="3583205"/>
            <a:chExt cx="4285146" cy="1555024"/>
          </a:xfrm>
        </p:grpSpPr>
        <p:cxnSp>
          <p:nvCxnSpPr>
            <p:cNvPr id="32" name="Прямая соединительная линия 31"/>
            <p:cNvCxnSpPr/>
            <p:nvPr/>
          </p:nvCxnSpPr>
          <p:spPr bwMode="auto">
            <a:xfrm flipV="1">
              <a:off x="710404" y="5125050"/>
              <a:ext cx="4285146" cy="57"/>
            </a:xfrm>
            <a:prstGeom prst="line">
              <a:avLst/>
            </a:prstGeom>
            <a:ln w="38100">
              <a:gradFill flip="none" rotWithShape="1">
                <a:gsLst>
                  <a:gs pos="0">
                    <a:srgbClr val="024D76"/>
                  </a:gs>
                  <a:gs pos="100000">
                    <a:srgbClr val="007DCD">
                      <a:alpha val="48000"/>
                    </a:srgbClr>
                  </a:gs>
                  <a:gs pos="54000">
                    <a:srgbClr val="357893">
                      <a:alpha val="8800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 bwMode="auto">
            <a:xfrm>
              <a:off x="710404" y="3583205"/>
              <a:ext cx="0" cy="1555024"/>
            </a:xfrm>
            <a:prstGeom prst="line">
              <a:avLst/>
            </a:prstGeom>
            <a:ln w="152400">
              <a:gradFill>
                <a:gsLst>
                  <a:gs pos="4000">
                    <a:schemeClr val="tx2">
                      <a:lumMod val="20000"/>
                      <a:lumOff val="80000"/>
                    </a:schemeClr>
                  </a:gs>
                  <a:gs pos="49000">
                    <a:srgbClr val="024D76"/>
                  </a:gs>
                  <a:gs pos="83000">
                    <a:srgbClr val="024D76"/>
                  </a:gs>
                  <a:gs pos="100000">
                    <a:srgbClr val="024D76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Прямоугольник 33"/>
          <p:cNvSpPr/>
          <p:nvPr/>
        </p:nvSpPr>
        <p:spPr>
          <a:xfrm>
            <a:off x="6603645" y="1924687"/>
            <a:ext cx="28643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ООО </a:t>
            </a:r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«ХАИР» </a:t>
            </a:r>
          </a:p>
          <a:p>
            <a:endParaRPr lang="ru-RU" b="1" i="1" dirty="0" smtClean="0">
              <a:solidFill>
                <a:srgbClr val="FF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57126" y="1535744"/>
            <a:ext cx="1730891" cy="545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70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0140" y="775965"/>
            <a:ext cx="10685579" cy="1025676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Критерии включения в перечень</a:t>
            </a:r>
            <a:b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системообразующих организаций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49926" y="1918116"/>
            <a:ext cx="8618899" cy="2844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1971" indent="-285750">
              <a:spcBef>
                <a:spcPts val="505"/>
              </a:spcBef>
              <a:buFont typeface="Wingdings" panose="05000000000000000000" pitchFamily="2" charset="2"/>
              <a:buChar char="Ø"/>
              <a:tabLst>
                <a:tab pos="694055" algn="l"/>
                <a:tab pos="694690" algn="l"/>
              </a:tabLst>
            </a:pPr>
            <a:r>
              <a:rPr lang="ru-RU" sz="20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универсальные показатели </a:t>
            </a:r>
          </a:p>
          <a:p>
            <a:pPr marL="236221">
              <a:spcBef>
                <a:spcPts val="505"/>
              </a:spcBef>
              <a:tabLst>
                <a:tab pos="694055" algn="l"/>
                <a:tab pos="694690" algn="l"/>
              </a:tabLst>
            </a:pPr>
            <a:r>
              <a:rPr lang="ru-RU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(выручка, численность персонала),</a:t>
            </a:r>
          </a:p>
          <a:p>
            <a:pPr marL="521971" indent="-285750">
              <a:spcBef>
                <a:spcPts val="505"/>
              </a:spcBef>
              <a:buFont typeface="Wingdings" panose="05000000000000000000" pitchFamily="2" charset="2"/>
              <a:buChar char="Ø"/>
              <a:tabLst>
                <a:tab pos="694055" algn="l"/>
                <a:tab pos="694690" algn="l"/>
              </a:tabLst>
            </a:pPr>
            <a:r>
              <a:rPr lang="ru-RU" sz="20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индивидуальные показатели, учитывающие специфику соответствующих отраслей</a:t>
            </a:r>
            <a:r>
              <a:rPr lang="ru-RU" sz="2000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236221">
              <a:spcBef>
                <a:spcPts val="505"/>
              </a:spcBef>
              <a:tabLst>
                <a:tab pos="694055" algn="l"/>
                <a:tab pos="694690" algn="l"/>
              </a:tabLst>
            </a:pPr>
            <a:endParaRPr lang="ru-RU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236221">
              <a:spcBef>
                <a:spcPts val="505"/>
              </a:spcBef>
              <a:tabLst>
                <a:tab pos="694055" algn="l"/>
                <a:tab pos="694690" algn="l"/>
              </a:tabLst>
            </a:pP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Критерии разработаны для </a:t>
            </a:r>
            <a:r>
              <a:rPr lang="ru-RU" sz="20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72</a:t>
            </a:r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видов экономической деятельности.</a:t>
            </a:r>
          </a:p>
          <a:p>
            <a:pPr marL="236221">
              <a:spcBef>
                <a:spcPts val="505"/>
              </a:spcBef>
              <a:tabLst>
                <a:tab pos="694055" algn="l"/>
                <a:tab pos="694690" algn="l"/>
              </a:tabLst>
            </a:pPr>
            <a:endParaRPr lang="ru-RU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1211959" y="2060185"/>
            <a:ext cx="8474043" cy="2545688"/>
            <a:chOff x="1463221" y="1232093"/>
            <a:chExt cx="3548977" cy="782242"/>
          </a:xfrm>
        </p:grpSpPr>
        <p:cxnSp>
          <p:nvCxnSpPr>
            <p:cNvPr id="5" name="Прямая соединительная линия 4"/>
            <p:cNvCxnSpPr/>
            <p:nvPr/>
          </p:nvCxnSpPr>
          <p:spPr bwMode="auto">
            <a:xfrm flipV="1">
              <a:off x="1463221" y="2008604"/>
              <a:ext cx="3548977" cy="29"/>
            </a:xfrm>
            <a:prstGeom prst="line">
              <a:avLst/>
            </a:prstGeom>
            <a:ln w="38100">
              <a:gradFill flip="none" rotWithShape="1">
                <a:gsLst>
                  <a:gs pos="0">
                    <a:srgbClr val="024D76"/>
                  </a:gs>
                  <a:gs pos="100000">
                    <a:srgbClr val="007DCD">
                      <a:alpha val="48000"/>
                    </a:srgbClr>
                  </a:gs>
                  <a:gs pos="54000">
                    <a:srgbClr val="357893">
                      <a:alpha val="8800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/>
          </p:nvCxnSpPr>
          <p:spPr bwMode="auto">
            <a:xfrm>
              <a:off x="1470803" y="1232093"/>
              <a:ext cx="0" cy="782242"/>
            </a:xfrm>
            <a:prstGeom prst="line">
              <a:avLst/>
            </a:prstGeom>
            <a:ln w="88900">
              <a:solidFill>
                <a:srgbClr val="024D7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Прямоугольник 9"/>
          <p:cNvSpPr/>
          <p:nvPr/>
        </p:nvSpPr>
        <p:spPr>
          <a:xfrm>
            <a:off x="1651872" y="4957497"/>
            <a:ext cx="997243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Постановление Правительства РФ от 10 мая 2020 г. N </a:t>
            </a:r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651</a:t>
            </a:r>
          </a:p>
          <a:p>
            <a:pPr algn="just"/>
            <a:r>
              <a:rPr lang="ru-RU" sz="1400" b="1" i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ru-RU" sz="1400" b="1" i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 мерах поддержки системообразующих организаций”</a:t>
            </a:r>
          </a:p>
        </p:txBody>
      </p:sp>
      <p:grpSp>
        <p:nvGrpSpPr>
          <p:cNvPr id="18" name="Группа 17"/>
          <p:cNvGrpSpPr/>
          <p:nvPr/>
        </p:nvGrpSpPr>
        <p:grpSpPr>
          <a:xfrm>
            <a:off x="928329" y="4964896"/>
            <a:ext cx="567259" cy="608154"/>
            <a:chOff x="4787656" y="5283450"/>
            <a:chExt cx="567259" cy="608154"/>
          </a:xfrm>
        </p:grpSpPr>
        <p:sp>
          <p:nvSpPr>
            <p:cNvPr id="19" name="Шестиугольник 18"/>
            <p:cNvSpPr/>
            <p:nvPr/>
          </p:nvSpPr>
          <p:spPr>
            <a:xfrm rot="16200000">
              <a:off x="4767209" y="5303897"/>
              <a:ext cx="608154" cy="567259"/>
            </a:xfrm>
            <a:prstGeom prst="hexagon">
              <a:avLst/>
            </a:prstGeom>
            <a:noFill/>
            <a:ln w="38100">
              <a:solidFill>
                <a:srgbClr val="1A8088"/>
              </a:solidFill>
            </a:ln>
            <a:effectLst>
              <a:outerShdw blurRad="50800" dist="38100" dir="16200000" sx="103000" sy="103000" rotWithShape="0">
                <a:srgbClr val="10AC8E">
                  <a:alpha val="7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5835" y="5414993"/>
              <a:ext cx="298013" cy="298013"/>
            </a:xfrm>
            <a:prstGeom prst="rect">
              <a:avLst/>
            </a:prstGeom>
          </p:spPr>
        </p:pic>
      </p:grpSp>
      <p:sp>
        <p:nvSpPr>
          <p:cNvPr id="11" name="TextBox 10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51872" y="5741885"/>
            <a:ext cx="99136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Протокол заседания Правительственной комиссии по повышению устойчивости развития российской экономики от 10.04.2020 г. № 7кв. (критерии и порядок включения предприятий в перечень)</a:t>
            </a:r>
          </a:p>
        </p:txBody>
      </p:sp>
    </p:spTree>
    <p:extLst>
      <p:ext uri="{BB962C8B-B14F-4D97-AF65-F5344CB8AC3E}">
        <p14:creationId xmlns:p14="http://schemas.microsoft.com/office/powerpoint/2010/main" val="31044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3"/>
          <p:cNvSpPr txBox="1">
            <a:spLocks/>
          </p:cNvSpPr>
          <p:nvPr/>
        </p:nvSpPr>
        <p:spPr bwMode="auto">
          <a:xfrm>
            <a:off x="737035" y="798081"/>
            <a:ext cx="9423891" cy="441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630" rIns="0" bIns="0" numCol="1" rtlCol="0" anchor="b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0630" marR="4252" algn="l">
              <a:lnSpc>
                <a:spcPct val="100000"/>
              </a:lnSpc>
              <a:spcBef>
                <a:spcPts val="0"/>
              </a:spcBef>
            </a:pP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Льготное кредитование ПСК «Инвестиционная»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1201896"/>
              </p:ext>
            </p:extLst>
          </p:nvPr>
        </p:nvGraphicFramePr>
        <p:xfrm>
          <a:off x="6623690" y="1771652"/>
          <a:ext cx="4997824" cy="4514850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2498912">
                  <a:extLst>
                    <a:ext uri="{9D8B030D-6E8A-4147-A177-3AD203B41FA5}">
                      <a16:colId xmlns:a16="http://schemas.microsoft.com/office/drawing/2014/main" xmlns="" val="1762829179"/>
                    </a:ext>
                  </a:extLst>
                </a:gridCol>
                <a:gridCol w="2498912">
                  <a:extLst>
                    <a:ext uri="{9D8B030D-6E8A-4147-A177-3AD203B41FA5}">
                      <a16:colId xmlns:a16="http://schemas.microsoft.com/office/drawing/2014/main" xmlns="" val="3177561581"/>
                    </a:ext>
                  </a:extLst>
                </a:gridCol>
              </a:tblGrid>
              <a:tr h="3712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ПАО АК Барс Банк</a:t>
                      </a:r>
                      <a:endParaRPr lang="ru-RU" sz="16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ПАО СОВКОМБАНК</a:t>
                      </a:r>
                      <a:endParaRPr lang="ru-RU" sz="16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577417239"/>
                  </a:ext>
                </a:extLst>
              </a:tr>
              <a:tr h="3719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ПАО </a:t>
                      </a:r>
                      <a:r>
                        <a:rPr lang="ru-RU" sz="16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АКИБАНК</a:t>
                      </a:r>
                      <a:endParaRPr lang="ru-RU" sz="16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АО АЛЬФА-БАНК</a:t>
                      </a:r>
                      <a:endParaRPr lang="ru-RU" sz="16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968355667"/>
                  </a:ext>
                </a:extLst>
              </a:tr>
              <a:tr h="3719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АО </a:t>
                      </a:r>
                      <a:r>
                        <a:rPr lang="ru-RU" sz="16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ТАТСОЦБАНК</a:t>
                      </a:r>
                      <a:endParaRPr lang="ru-RU" sz="16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Банк ГПБ (АО)</a:t>
                      </a:r>
                      <a:endParaRPr lang="ru-RU" sz="16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376711202"/>
                  </a:ext>
                </a:extLst>
              </a:tr>
              <a:tr h="3719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</a:t>
                      </a:r>
                      <a:r>
                        <a:rPr lang="ru-RU" sz="16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КБЭР Банк Казани</a:t>
                      </a:r>
                      <a:endParaRPr lang="ru-RU" sz="16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ПАО </a:t>
                      </a:r>
                      <a:r>
                        <a:rPr lang="ru-RU" sz="16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Промсвязьбанк</a:t>
                      </a:r>
                      <a:endParaRPr lang="ru-RU" sz="16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982046261"/>
                  </a:ext>
                </a:extLst>
              </a:tr>
              <a:tr h="3719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ПАО Сбербанк</a:t>
                      </a:r>
                      <a:endParaRPr lang="ru-RU" sz="16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АО Райффайзенбанк</a:t>
                      </a:r>
                      <a:endParaRPr lang="ru-RU" sz="16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183619020"/>
                  </a:ext>
                </a:extLst>
              </a:tr>
              <a:tr h="5190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БАНК ВТБ (ПАО)</a:t>
                      </a:r>
                      <a:endParaRPr lang="ru-RU" sz="16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ПАО АКБ </a:t>
                      </a:r>
                      <a:r>
                        <a:rPr lang="ru-RU" sz="1600" b="1" kern="1200" dirty="0" err="1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Металлинвестбанк</a:t>
                      </a:r>
                      <a:endParaRPr lang="ru-RU" sz="16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606372516"/>
                  </a:ext>
                </a:extLst>
              </a:tr>
              <a:tr h="3719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АО РОССЕЛЬХОЗБАНК</a:t>
                      </a:r>
                      <a:endParaRPr lang="ru-RU" sz="16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АО АКБ </a:t>
                      </a:r>
                      <a:r>
                        <a:rPr lang="ru-RU" sz="1600" b="1" kern="1200" dirty="0" err="1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Новикомбанк</a:t>
                      </a:r>
                      <a:endParaRPr lang="ru-RU" sz="16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774682468"/>
                  </a:ext>
                </a:extLst>
              </a:tr>
              <a:tr h="3719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ПАО Банк ФК Открытие</a:t>
                      </a:r>
                      <a:endParaRPr lang="ru-RU" sz="16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ПАО МТС Банк</a:t>
                      </a:r>
                      <a:endParaRPr lang="ru-RU" sz="16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739068117"/>
                  </a:ext>
                </a:extLst>
              </a:tr>
              <a:tr h="3719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АО СМП Банк</a:t>
                      </a:r>
                      <a:endParaRPr lang="ru-RU" sz="16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ПАО </a:t>
                      </a:r>
                      <a:r>
                        <a:rPr lang="ru-RU" sz="16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Банк Зенит</a:t>
                      </a:r>
                      <a:endParaRPr lang="ru-RU" sz="16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376513649"/>
                  </a:ext>
                </a:extLst>
              </a:tr>
              <a:tr h="3719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АО МСП Банк</a:t>
                      </a:r>
                      <a:endParaRPr lang="ru-RU" sz="16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АО </a:t>
                      </a:r>
                      <a:r>
                        <a:rPr lang="ru-RU" sz="16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Банк </a:t>
                      </a:r>
                      <a:r>
                        <a:rPr lang="ru-RU" sz="1600" b="1" kern="1200" dirty="0" err="1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Интеза</a:t>
                      </a:r>
                      <a:endParaRPr lang="ru-RU" sz="16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786907214"/>
                  </a:ext>
                </a:extLst>
              </a:tr>
              <a:tr h="648787"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АО Банк ДОМ.РФ</a:t>
                      </a:r>
                    </a:p>
                    <a:p>
                      <a:endParaRPr lang="ru-RU" sz="2400" b="1" dirty="0">
                        <a:solidFill>
                          <a:srgbClr val="024D76"/>
                        </a:solidFill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ПАО </a:t>
                      </a:r>
                      <a:r>
                        <a:rPr lang="ru-RU" sz="16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Банк </a:t>
                      </a:r>
                      <a:r>
                        <a:rPr lang="ru-RU" sz="1600" b="1" kern="1200" dirty="0" err="1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Уралсиб</a:t>
                      </a:r>
                      <a:endParaRPr lang="ru-RU" sz="16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380021839"/>
                  </a:ext>
                </a:extLst>
              </a:tr>
            </a:tbl>
          </a:graphicData>
        </a:graphic>
      </p:graphicFrame>
      <p:sp>
        <p:nvSpPr>
          <p:cNvPr id="1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7126" y="1771652"/>
            <a:ext cx="5996564" cy="3836416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Кредит</a:t>
            </a: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: на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любые цели </a:t>
            </a:r>
            <a:endParaRPr lang="ru-RU" sz="2000" b="1" dirty="0" smtClean="0">
              <a:solidFill>
                <a:schemeClr val="accent4">
                  <a:lumMod val="50000"/>
                  <a:lumOff val="50000"/>
                </a:schemeClr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2000" b="1" dirty="0" smtClean="0">
              <a:solidFill>
                <a:schemeClr val="accent4">
                  <a:lumMod val="50000"/>
                  <a:lumOff val="50000"/>
                </a:schemeClr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Сумма кредита: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от </a:t>
            </a:r>
            <a:r>
              <a:rPr lang="ru-RU" sz="2000" b="1" dirty="0">
                <a:solidFill>
                  <a:srgbClr val="FF0000"/>
                </a:solidFill>
              </a:rPr>
              <a:t>3</a:t>
            </a:r>
            <a:r>
              <a:rPr lang="ru-RU" sz="2000" b="1" dirty="0"/>
              <a:t>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млн до </a:t>
            </a:r>
            <a:r>
              <a:rPr lang="ru-RU" sz="2000" b="1" dirty="0">
                <a:solidFill>
                  <a:srgbClr val="FF0000"/>
                </a:solidFill>
              </a:rPr>
              <a:t>2</a:t>
            </a:r>
            <a:r>
              <a:rPr lang="ru-RU" sz="2000" b="1" dirty="0"/>
              <a:t>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млрд руб</a:t>
            </a: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2000" b="1" dirty="0">
              <a:solidFill>
                <a:schemeClr val="accent4">
                  <a:lumMod val="50000"/>
                  <a:lumOff val="50000"/>
                </a:schemeClr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</a:rPr>
              <a:t>Средние предприятия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</a:rPr>
              <a:t>ставка:  </a:t>
            </a:r>
            <a:r>
              <a:rPr lang="ru-RU" sz="2000" b="1" dirty="0" smtClean="0">
                <a:solidFill>
                  <a:srgbClr val="FF0000"/>
                </a:solidFill>
              </a:rPr>
              <a:t>13,5%</a:t>
            </a:r>
            <a:endParaRPr lang="ru-RU" sz="2000" dirty="0">
              <a:solidFill>
                <a:srgbClr val="FF0000"/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</a:rPr>
              <a:t>Микро и малые  предприятия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</a:rPr>
              <a:t>ставка: </a:t>
            </a:r>
            <a:r>
              <a:rPr lang="ru-RU" sz="2000" b="1" dirty="0">
                <a:solidFill>
                  <a:srgbClr val="FF0000"/>
                </a:solidFill>
              </a:rPr>
              <a:t>15</a:t>
            </a:r>
            <a:r>
              <a:rPr lang="ru-RU" sz="2000" b="1" dirty="0" smtClean="0">
                <a:solidFill>
                  <a:srgbClr val="FF0000"/>
                </a:solidFill>
              </a:rPr>
              <a:t>%</a:t>
            </a:r>
          </a:p>
          <a:p>
            <a:pPr algn="l" defTabSz="914400">
              <a:lnSpc>
                <a:spcPct val="100000"/>
              </a:lnSpc>
              <a:spcBef>
                <a:spcPts val="0"/>
              </a:spcBef>
            </a:pPr>
            <a:endParaRPr lang="ru-RU" sz="2000" b="1" dirty="0">
              <a:solidFill>
                <a:srgbClr val="024D76"/>
              </a:solidFill>
            </a:endParaRPr>
          </a:p>
          <a:p>
            <a:pPr algn="l" eaLnBrk="1" hangingPunct="1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rgbClr val="024D76"/>
                </a:solidFill>
              </a:rPr>
              <a:t>В </a:t>
            </a:r>
            <a:r>
              <a:rPr lang="ru-RU" sz="2000" b="1" dirty="0">
                <a:solidFill>
                  <a:srgbClr val="024D76"/>
                </a:solidFill>
              </a:rPr>
              <a:t>программе участвуют</a:t>
            </a:r>
            <a:r>
              <a:rPr lang="ru-RU" sz="2000" dirty="0"/>
              <a:t> </a:t>
            </a:r>
            <a:r>
              <a:rPr lang="ru-RU" sz="2000" b="1" dirty="0">
                <a:solidFill>
                  <a:srgbClr val="FF0000"/>
                </a:solidFill>
              </a:rPr>
              <a:t>22</a:t>
            </a:r>
            <a:r>
              <a:rPr lang="ru-RU" sz="2000" b="1" dirty="0"/>
              <a:t> </a:t>
            </a:r>
            <a:r>
              <a:rPr lang="ru-RU" sz="2000" b="1" dirty="0">
                <a:solidFill>
                  <a:srgbClr val="024D76"/>
                </a:solidFill>
              </a:rPr>
              <a:t>кредитные организации</a:t>
            </a:r>
          </a:p>
          <a:p>
            <a:pPr algn="l" eaLnBrk="1" hangingPunct="1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Срок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действия программы– до </a:t>
            </a:r>
            <a:r>
              <a:rPr lang="ru-RU" sz="2000" b="1" dirty="0">
                <a:solidFill>
                  <a:srgbClr val="FF0000"/>
                </a:solidFill>
              </a:rPr>
              <a:t>30.12.2022</a:t>
            </a:r>
          </a:p>
          <a:p>
            <a:pPr algn="l" eaLnBrk="1" hangingPunct="1">
              <a:lnSpc>
                <a:spcPct val="100000"/>
              </a:lnSpc>
              <a:spcBef>
                <a:spcPts val="0"/>
              </a:spcBef>
            </a:pPr>
            <a:endParaRPr lang="ru-RU" sz="2000" dirty="0"/>
          </a:p>
          <a:p>
            <a:pPr algn="l">
              <a:spcBef>
                <a:spcPts val="600"/>
              </a:spcBef>
            </a:pPr>
            <a:endParaRPr lang="ru-RU" sz="2000" dirty="0"/>
          </a:p>
        </p:txBody>
      </p:sp>
      <p:pic>
        <p:nvPicPr>
          <p:cNvPr id="17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84130" y="798081"/>
            <a:ext cx="1234440" cy="78719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382" y="6054880"/>
            <a:ext cx="725487" cy="78035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546206" y="6054880"/>
            <a:ext cx="105429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Р</a:t>
            </a:r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ешение </a:t>
            </a:r>
            <a:r>
              <a:rPr lang="ru-RU" sz="20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Совета </a:t>
            </a:r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директоров АО </a:t>
            </a:r>
            <a:r>
              <a:rPr lang="ru-RU" sz="20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«Корпорация «</a:t>
            </a:r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МСП» от 15.03.2022 </a:t>
            </a:r>
            <a:r>
              <a:rPr lang="ru-RU" sz="20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г.</a:t>
            </a:r>
          </a:p>
          <a:p>
            <a:pPr algn="just"/>
            <a:r>
              <a:rPr lang="ru-RU" sz="20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(протокол № 131</a:t>
            </a:r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ru-RU" sz="1400" b="1" i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“ Программа стимулирования кредитования субъектов МСП»</a:t>
            </a:r>
            <a:endParaRPr lang="ru-RU" sz="1400" b="1" i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964093" y="6425537"/>
            <a:ext cx="222790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https://corpmsp.ru/</a:t>
            </a:r>
          </a:p>
        </p:txBody>
      </p:sp>
    </p:spTree>
    <p:extLst>
      <p:ext uri="{BB962C8B-B14F-4D97-AF65-F5344CB8AC3E}">
        <p14:creationId xmlns:p14="http://schemas.microsoft.com/office/powerpoint/2010/main" val="192766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2034909"/>
              </p:ext>
            </p:extLst>
          </p:nvPr>
        </p:nvGraphicFramePr>
        <p:xfrm>
          <a:off x="444669" y="690760"/>
          <a:ext cx="9866949" cy="94488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9866949">
                  <a:extLst>
                    <a:ext uri="{9D8B030D-6E8A-4147-A177-3AD203B41FA5}">
                      <a16:colId xmlns:a16="http://schemas.microsoft.com/office/drawing/2014/main" xmlns="" val="41155254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l" defTabSz="685808" rtl="0" eaLnBrk="1" latinLnBrk="0" hangingPunct="1">
                        <a:spcBef>
                          <a:spcPts val="0"/>
                        </a:spcBef>
                      </a:pPr>
                      <a:r>
                        <a:rPr lang="ru-RU" sz="2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Программа льготного кредитования Минэкономразвития №1764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783790010"/>
                  </a:ext>
                </a:extLst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7907343"/>
              </p:ext>
            </p:extLst>
          </p:nvPr>
        </p:nvGraphicFramePr>
        <p:xfrm>
          <a:off x="5889505" y="1578612"/>
          <a:ext cx="6098564" cy="3898317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3049282">
                  <a:extLst>
                    <a:ext uri="{9D8B030D-6E8A-4147-A177-3AD203B41FA5}">
                      <a16:colId xmlns:a16="http://schemas.microsoft.com/office/drawing/2014/main" xmlns="" val="1762829179"/>
                    </a:ext>
                  </a:extLst>
                </a:gridCol>
                <a:gridCol w="3049282">
                  <a:extLst>
                    <a:ext uri="{9D8B030D-6E8A-4147-A177-3AD203B41FA5}">
                      <a16:colId xmlns:a16="http://schemas.microsoft.com/office/drawing/2014/main" xmlns="" val="3177561581"/>
                    </a:ext>
                  </a:extLst>
                </a:gridCol>
              </a:tblGrid>
              <a:tr h="4032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ПАО АК Барс Банк</a:t>
                      </a:r>
                      <a:endParaRPr lang="ru-RU" sz="18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АО МСП Банк</a:t>
                      </a: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577417239"/>
                  </a:ext>
                </a:extLst>
              </a:tr>
              <a:tr h="3495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ПАО </a:t>
                      </a:r>
                      <a:r>
                        <a:rPr lang="ru-RU" sz="18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АКИБАНК</a:t>
                      </a:r>
                      <a:endParaRPr lang="ru-RU" sz="18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АО Банк ДОМ.РФ</a:t>
                      </a:r>
                      <a:endParaRPr lang="ru-RU" sz="18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968355667"/>
                  </a:ext>
                </a:extLst>
              </a:tr>
              <a:tr h="3495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</a:t>
                      </a:r>
                      <a:r>
                        <a:rPr lang="ru-RU" sz="18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КБЭР Банк Казани</a:t>
                      </a:r>
                      <a:endParaRPr lang="ru-RU" sz="18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ПАО СОВКОМБАНК</a:t>
                      </a:r>
                      <a:endParaRPr lang="ru-RU" sz="18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376711202"/>
                  </a:ext>
                </a:extLst>
              </a:tr>
              <a:tr h="3495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«КАМКОМБАНК»</a:t>
                      </a:r>
                      <a:endParaRPr lang="ru-RU" sz="18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АО АЛЬФА-БАНК</a:t>
                      </a:r>
                      <a:endParaRPr lang="ru-RU" sz="18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982046261"/>
                  </a:ext>
                </a:extLst>
              </a:tr>
              <a:tr h="3495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АО «АВТОГРАДБАНК»</a:t>
                      </a:r>
                      <a:endParaRPr lang="ru-RU" sz="18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Банк ГПБ (АО)</a:t>
                      </a:r>
                      <a:endParaRPr lang="ru-RU" sz="18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183619020"/>
                  </a:ext>
                </a:extLst>
              </a:tr>
              <a:tr h="3495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АКБ </a:t>
                      </a:r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ЭНЕРГОБАНК</a:t>
                      </a:r>
                      <a:endParaRPr lang="ru-RU" sz="18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ПАО </a:t>
                      </a:r>
                      <a:r>
                        <a:rPr lang="ru-RU" sz="18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Промсвязьбанк</a:t>
                      </a:r>
                      <a:endParaRPr lang="ru-RU" sz="18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606372516"/>
                  </a:ext>
                </a:extLst>
              </a:tr>
              <a:tr h="3495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ПАО Сбербанк</a:t>
                      </a:r>
                      <a:endParaRPr lang="ru-RU" sz="18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АО Райффайзенбанк</a:t>
                      </a:r>
                      <a:endParaRPr lang="ru-RU" sz="18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774682468"/>
                  </a:ext>
                </a:extLst>
              </a:tr>
              <a:tr h="3495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БАНК ВТБ </a:t>
                      </a:r>
                      <a:endParaRPr lang="ru-RU" sz="18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ПАО </a:t>
                      </a:r>
                      <a:r>
                        <a:rPr lang="ru-RU" sz="18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Банк Зенит</a:t>
                      </a:r>
                      <a:endParaRPr lang="ru-RU" sz="18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739068117"/>
                  </a:ext>
                </a:extLst>
              </a:tr>
              <a:tr h="3495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АО РОССЕЛЬХОЗБАНК</a:t>
                      </a:r>
                      <a:endParaRPr lang="ru-RU" sz="18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АО </a:t>
                      </a:r>
                      <a:r>
                        <a:rPr lang="ru-RU" sz="18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Банк </a:t>
                      </a:r>
                      <a:r>
                        <a:rPr lang="ru-RU" sz="1800" b="1" kern="1200" dirty="0" err="1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Интеза</a:t>
                      </a:r>
                      <a:endParaRPr lang="ru-RU" sz="18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376513649"/>
                  </a:ext>
                </a:extLst>
              </a:tr>
              <a:tr h="3495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ПАО Банк ФК Открытие</a:t>
                      </a:r>
                      <a:endParaRPr lang="ru-RU" sz="18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ПАО </a:t>
                      </a:r>
                      <a:r>
                        <a:rPr lang="ru-RU" sz="18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Банк </a:t>
                      </a:r>
                      <a:r>
                        <a:rPr lang="ru-RU" sz="1800" b="1" kern="1200" dirty="0" err="1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Уралсиб</a:t>
                      </a:r>
                      <a:endParaRPr lang="ru-RU" sz="18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786907214"/>
                  </a:ext>
                </a:extLst>
              </a:tr>
              <a:tr h="3495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АО СМП Банк</a:t>
                      </a:r>
                      <a:endParaRPr lang="ru-RU" sz="18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ПАО РОСБАНК</a:t>
                      </a:r>
                      <a:endParaRPr lang="ru-RU" sz="18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380021839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094919" y="5536230"/>
            <a:ext cx="1109708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Постановление Правительства Российской </a:t>
            </a:r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Федерации от </a:t>
            </a:r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30.12.2018 г. </a:t>
            </a:r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№ 1764</a:t>
            </a:r>
          </a:p>
          <a:p>
            <a:pPr algn="just" fontAlgn="base"/>
            <a:r>
              <a:rPr lang="ru-RU" sz="1200" b="1" i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"Об утверждении Правил предоставления субсидий из федерального бюджета российским кредитным организациям и специализированным финансовым обществам на возмещение недополученных ими доходов по кредитам, выданным в 2019 - 2024 годах субъектам малого и среднего предпринимательства, а также физическим лицам, применяющим специальный налоговый режим "Налог на профессиональный доход", по льготной ставке</a:t>
            </a:r>
            <a:r>
              <a:rPr lang="ru-RU" sz="1200" b="1" i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</a:t>
            </a:r>
            <a:endParaRPr lang="ru-RU" sz="1200" b="1" i="1" dirty="0">
              <a:solidFill>
                <a:srgbClr val="024D76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444669" y="5901535"/>
            <a:ext cx="567259" cy="608154"/>
            <a:chOff x="4787656" y="5283450"/>
            <a:chExt cx="567259" cy="608154"/>
          </a:xfrm>
        </p:grpSpPr>
        <p:sp>
          <p:nvSpPr>
            <p:cNvPr id="18" name="Шестиугольник 17"/>
            <p:cNvSpPr/>
            <p:nvPr/>
          </p:nvSpPr>
          <p:spPr>
            <a:xfrm rot="16200000">
              <a:off x="4767209" y="5303897"/>
              <a:ext cx="608154" cy="567259"/>
            </a:xfrm>
            <a:prstGeom prst="hexagon">
              <a:avLst/>
            </a:prstGeom>
            <a:noFill/>
            <a:ln w="38100">
              <a:solidFill>
                <a:schemeClr val="accent3">
                  <a:lumMod val="60000"/>
                  <a:lumOff val="40000"/>
                </a:schemeClr>
              </a:solidFill>
            </a:ln>
            <a:effectLst>
              <a:outerShdw blurRad="50800" dist="38100" dir="16200000" sx="103000" sy="103000" rotWithShape="0">
                <a:srgbClr val="10AC8E">
                  <a:alpha val="7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5835" y="5414993"/>
              <a:ext cx="298013" cy="298013"/>
            </a:xfrm>
            <a:prstGeom prst="rect">
              <a:avLst/>
            </a:prstGeom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</p:pic>
      </p:grpSp>
      <p:pic>
        <p:nvPicPr>
          <p:cNvPr id="21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92740" y="769603"/>
            <a:ext cx="1234440" cy="787194"/>
          </a:xfrm>
          <a:prstGeom prst="rect">
            <a:avLst/>
          </a:prstGeom>
        </p:spPr>
      </p:pic>
      <p:sp>
        <p:nvSpPr>
          <p:cNvPr id="22" name="Подзаголовок 2"/>
          <p:cNvSpPr txBox="1">
            <a:spLocks/>
          </p:cNvSpPr>
          <p:nvPr/>
        </p:nvSpPr>
        <p:spPr>
          <a:xfrm>
            <a:off x="444669" y="1828205"/>
            <a:ext cx="5327482" cy="35294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8" rtl="0" eaLnBrk="1" latinLnBrk="0" hangingPunct="1">
              <a:lnSpc>
                <a:spcPct val="90000"/>
              </a:lnSpc>
              <a:spcBef>
                <a:spcPts val="751"/>
              </a:spcBef>
              <a:buFont typeface="Arial" panose="020B0604020202020204" pitchFamily="34" charset="0"/>
              <a:buNone/>
              <a:defRPr sz="24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20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2860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Кредит: на пополнение оборотных средств, </a:t>
            </a: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рефинансирование кредитов и инвестиционные цели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2000" b="1" dirty="0">
              <a:solidFill>
                <a:schemeClr val="accent4">
                  <a:lumMod val="50000"/>
                  <a:lumOff val="50000"/>
                </a:schemeClr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rgbClr val="024D76"/>
                </a:solidFill>
              </a:rPr>
              <a:t>Сумма </a:t>
            </a:r>
            <a:r>
              <a:rPr lang="ru-RU" sz="2000" b="1" dirty="0">
                <a:solidFill>
                  <a:srgbClr val="024D76"/>
                </a:solidFill>
              </a:rPr>
              <a:t>кредита -  до </a:t>
            </a:r>
            <a:r>
              <a:rPr lang="en-US" sz="2000" b="1" dirty="0" smtClean="0">
                <a:solidFill>
                  <a:srgbClr val="FF0000"/>
                </a:solidFill>
              </a:rPr>
              <a:t>2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>
                <a:solidFill>
                  <a:srgbClr val="024D76"/>
                </a:solidFill>
              </a:rPr>
              <a:t>млрд руб.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rgbClr val="024D76"/>
                </a:solidFill>
              </a:rPr>
              <a:t>Средние </a:t>
            </a:r>
            <a:r>
              <a:rPr lang="ru-RU" sz="2000" b="1" dirty="0">
                <a:solidFill>
                  <a:srgbClr val="024D76"/>
                </a:solidFill>
              </a:rPr>
              <a:t>предприятия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</a:rPr>
              <a:t>ставка:  </a:t>
            </a:r>
            <a:r>
              <a:rPr lang="ru-RU" sz="2000" b="1" dirty="0" smtClean="0">
                <a:solidFill>
                  <a:srgbClr val="FF0000"/>
                </a:solidFill>
              </a:rPr>
              <a:t>13,5 %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rgbClr val="024D76"/>
                </a:solidFill>
              </a:rPr>
              <a:t>Микро </a:t>
            </a:r>
            <a:r>
              <a:rPr lang="ru-RU" sz="2000" b="1" dirty="0">
                <a:solidFill>
                  <a:srgbClr val="024D76"/>
                </a:solidFill>
              </a:rPr>
              <a:t>и малые  предприятия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</a:rPr>
              <a:t>ставка: </a:t>
            </a:r>
            <a:r>
              <a:rPr lang="ru-RU" sz="2000" b="1" dirty="0" smtClean="0">
                <a:solidFill>
                  <a:srgbClr val="FF0000"/>
                </a:solidFill>
              </a:rPr>
              <a:t>15 % </a:t>
            </a:r>
            <a:endParaRPr lang="ru-RU" sz="2000" b="1" dirty="0">
              <a:solidFill>
                <a:srgbClr val="FF0000"/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rgbClr val="024D76"/>
                </a:solidFill>
              </a:rPr>
              <a:t>В </a:t>
            </a:r>
            <a:r>
              <a:rPr lang="ru-RU" sz="2000" b="1" dirty="0">
                <a:solidFill>
                  <a:srgbClr val="024D76"/>
                </a:solidFill>
              </a:rPr>
              <a:t>программе участвуют</a:t>
            </a:r>
            <a:r>
              <a:rPr lang="ru-RU" sz="2000" dirty="0" smtClean="0"/>
              <a:t> </a:t>
            </a:r>
            <a:r>
              <a:rPr lang="ru-RU" sz="2000" b="1" dirty="0" smtClean="0">
                <a:solidFill>
                  <a:srgbClr val="FF0000"/>
                </a:solidFill>
              </a:rPr>
              <a:t>22</a:t>
            </a:r>
            <a:r>
              <a:rPr lang="ru-RU" sz="2000" dirty="0" smtClean="0"/>
              <a:t> </a:t>
            </a:r>
            <a:r>
              <a:rPr lang="ru-RU" sz="2000" b="1" dirty="0">
                <a:solidFill>
                  <a:srgbClr val="024D76"/>
                </a:solidFill>
              </a:rPr>
              <a:t>кредитные организации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2000" dirty="0" smtClean="0"/>
          </a:p>
          <a:p>
            <a:pPr algn="l">
              <a:spcBef>
                <a:spcPts val="600"/>
              </a:spcBef>
            </a:pPr>
            <a:endParaRPr lang="ru-RU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964093" y="6425537"/>
            <a:ext cx="222790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https://corpmsp.ru/</a:t>
            </a:r>
          </a:p>
        </p:txBody>
      </p:sp>
    </p:spTree>
    <p:extLst>
      <p:ext uri="{BB962C8B-B14F-4D97-AF65-F5344CB8AC3E}">
        <p14:creationId xmlns:p14="http://schemas.microsoft.com/office/powerpoint/2010/main" val="487911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6616013"/>
              </p:ext>
            </p:extLst>
          </p:nvPr>
        </p:nvGraphicFramePr>
        <p:xfrm>
          <a:off x="482138" y="887257"/>
          <a:ext cx="6524452" cy="94488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6524452">
                  <a:extLst>
                    <a:ext uri="{9D8B030D-6E8A-4147-A177-3AD203B41FA5}">
                      <a16:colId xmlns:a16="http://schemas.microsoft.com/office/drawing/2014/main" xmlns="" val="4115525465"/>
                    </a:ext>
                  </a:extLst>
                </a:gridCol>
              </a:tblGrid>
              <a:tr h="201180">
                <a:tc>
                  <a:txBody>
                    <a:bodyPr/>
                    <a:lstStyle/>
                    <a:p>
                      <a:pPr marL="0" algn="l" defTabSz="68580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2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«Зонтичные» поручительства Корпорации</a:t>
                      </a:r>
                      <a:r>
                        <a:rPr lang="ru-RU" sz="2800" b="1" kern="12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МСП</a:t>
                      </a:r>
                      <a:endParaRPr lang="ru-RU" sz="28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783790010"/>
                  </a:ext>
                </a:extLst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0231567"/>
              </p:ext>
            </p:extLst>
          </p:nvPr>
        </p:nvGraphicFramePr>
        <p:xfrm>
          <a:off x="6260122" y="1394989"/>
          <a:ext cx="5503658" cy="4182989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2751829">
                  <a:extLst>
                    <a:ext uri="{9D8B030D-6E8A-4147-A177-3AD203B41FA5}">
                      <a16:colId xmlns:a16="http://schemas.microsoft.com/office/drawing/2014/main" xmlns="" val="1762829179"/>
                    </a:ext>
                  </a:extLst>
                </a:gridCol>
                <a:gridCol w="2751829">
                  <a:extLst>
                    <a:ext uri="{9D8B030D-6E8A-4147-A177-3AD203B41FA5}">
                      <a16:colId xmlns:a16="http://schemas.microsoft.com/office/drawing/2014/main" xmlns="" val="3177561581"/>
                    </a:ext>
                  </a:extLst>
                </a:gridCol>
              </a:tblGrid>
              <a:tr h="323332">
                <a:tc>
                  <a:txBody>
                    <a:bodyPr/>
                    <a:lstStyle/>
                    <a:p>
                      <a:pPr marL="0" algn="ctr" defTabSz="685808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b="0" kern="1200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>
                        <a:spcAft>
                          <a:spcPts val="0"/>
                        </a:spcAft>
                      </a:pPr>
                      <a:endParaRPr lang="ru-RU" sz="1800" b="0" kern="1200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577417239"/>
                  </a:ext>
                </a:extLst>
              </a:tr>
              <a:tr h="498856">
                <a:tc>
                  <a:txBody>
                    <a:bodyPr/>
                    <a:lstStyle/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ПАО АК Барс Банк</a:t>
                      </a:r>
                    </a:p>
                    <a:p>
                      <a:pPr marL="0" algn="ctr" defTabSz="685808" rtl="0" eaLnBrk="1" latinLnBrk="0" hangingPunct="1">
                        <a:spcAft>
                          <a:spcPts val="0"/>
                        </a:spcAft>
                      </a:pPr>
                      <a:endParaRPr lang="ru-RU" sz="1800" b="1" kern="1200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АО Банк </a:t>
                      </a:r>
                      <a:r>
                        <a:rPr lang="ru-RU" sz="1800" b="1" kern="1200" dirty="0" err="1" smtClean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Интеза</a:t>
                      </a:r>
                      <a:endParaRPr lang="ru-RU" sz="1800" b="1" kern="1200" dirty="0" smtClean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ctr" defTabSz="685808" rtl="0" eaLnBrk="1" latinLnBrk="0" hangingPunct="1">
                        <a:spcAft>
                          <a:spcPts val="0"/>
                        </a:spcAft>
                      </a:pPr>
                      <a:endParaRPr lang="ru-RU" sz="1800" b="1" kern="1200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968355667"/>
                  </a:ext>
                </a:extLst>
              </a:tr>
              <a:tr h="249428">
                <a:tc>
                  <a:txBody>
                    <a:bodyPr/>
                    <a:lstStyle/>
                    <a:p>
                      <a:pPr marL="0" algn="ctr" defTabSz="685808" rtl="0" eaLnBrk="1" latinLnBrk="0" hangingPunct="1">
                        <a:spcAft>
                          <a:spcPts val="0"/>
                        </a:spcAft>
                      </a:pPr>
                      <a:endParaRPr lang="ru-RU" sz="1800" b="1" kern="1200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>
                        <a:spcAft>
                          <a:spcPts val="0"/>
                        </a:spcAft>
                      </a:pPr>
                      <a:endParaRPr lang="ru-RU" sz="1800" b="1" kern="1200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376711202"/>
                  </a:ext>
                </a:extLst>
              </a:tr>
              <a:tr h="498856">
                <a:tc>
                  <a:txBody>
                    <a:bodyPr/>
                    <a:lstStyle/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ПАО СОВКОМБАНК</a:t>
                      </a:r>
                    </a:p>
                    <a:p>
                      <a:pPr marL="0" algn="ctr" defTabSz="685808" rtl="0" eaLnBrk="1" latinLnBrk="0" hangingPunct="1">
                        <a:spcAft>
                          <a:spcPts val="0"/>
                        </a:spcAft>
                      </a:pPr>
                      <a:endParaRPr lang="ru-RU" sz="1800" b="1" kern="1200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АО АЛЬФА-БАНК</a:t>
                      </a: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982046261"/>
                  </a:ext>
                </a:extLst>
              </a:tr>
              <a:tr h="249428">
                <a:tc>
                  <a:txBody>
                    <a:bodyPr/>
                    <a:lstStyle/>
                    <a:p>
                      <a:pPr marL="0" algn="ctr" defTabSz="685808" rtl="0" eaLnBrk="1" latinLnBrk="0" hangingPunct="1">
                        <a:spcAft>
                          <a:spcPts val="0"/>
                        </a:spcAft>
                      </a:pPr>
                      <a:endParaRPr lang="ru-RU" sz="1800" b="1" kern="1200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>
                        <a:spcAft>
                          <a:spcPts val="0"/>
                        </a:spcAft>
                      </a:pPr>
                      <a:endParaRPr lang="ru-RU" sz="1800" b="1" kern="1200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183619020"/>
                  </a:ext>
                </a:extLst>
              </a:tr>
              <a:tr h="498856">
                <a:tc>
                  <a:txBody>
                    <a:bodyPr/>
                    <a:lstStyle/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РНКБ Банк </a:t>
                      </a:r>
                    </a:p>
                    <a:p>
                      <a:pPr marL="0" algn="ctr" defTabSz="685808" rtl="0" eaLnBrk="1" latinLnBrk="0" hangingPunct="1">
                        <a:spcAft>
                          <a:spcPts val="0"/>
                        </a:spcAft>
                      </a:pPr>
                      <a:endParaRPr lang="ru-RU" sz="1800" b="1" kern="1200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ПАО Промсвязьбанк</a:t>
                      </a: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606372516"/>
                  </a:ext>
                </a:extLst>
              </a:tr>
              <a:tr h="249428">
                <a:tc>
                  <a:txBody>
                    <a:bodyPr/>
                    <a:lstStyle/>
                    <a:p>
                      <a:pPr marL="0" algn="ctr" defTabSz="685808" rtl="0" eaLnBrk="1" latinLnBrk="0" hangingPunct="1">
                        <a:spcAft>
                          <a:spcPts val="0"/>
                        </a:spcAft>
                      </a:pPr>
                      <a:endParaRPr lang="ru-RU" sz="1800" b="1" kern="1200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>
                        <a:spcAft>
                          <a:spcPts val="0"/>
                        </a:spcAft>
                      </a:pPr>
                      <a:endParaRPr lang="ru-RU" sz="1800" b="1" kern="1200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774682468"/>
                  </a:ext>
                </a:extLst>
              </a:tr>
              <a:tr h="249428">
                <a:tc>
                  <a:txBody>
                    <a:bodyPr/>
                    <a:lstStyle/>
                    <a:p>
                      <a:pPr marL="0" algn="ctr" defTabSz="685808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БАНК ВТБ </a:t>
                      </a: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ПАО Банк Зенит</a:t>
                      </a: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739068117"/>
                  </a:ext>
                </a:extLst>
              </a:tr>
              <a:tr h="249428">
                <a:tc>
                  <a:txBody>
                    <a:bodyPr/>
                    <a:lstStyle/>
                    <a:p>
                      <a:pPr marL="0" algn="ctr" defTabSz="685808" rtl="0" eaLnBrk="1" latinLnBrk="0" hangingPunct="1">
                        <a:spcAft>
                          <a:spcPts val="0"/>
                        </a:spcAft>
                      </a:pPr>
                      <a:endParaRPr lang="ru-RU" sz="1800" b="1" kern="1200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>
                        <a:spcAft>
                          <a:spcPts val="0"/>
                        </a:spcAft>
                      </a:pPr>
                      <a:endParaRPr lang="ru-RU" sz="1800" b="1" kern="1200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376513649"/>
                  </a:ext>
                </a:extLst>
              </a:tr>
              <a:tr h="249428">
                <a:tc>
                  <a:txBody>
                    <a:bodyPr/>
                    <a:lstStyle/>
                    <a:p>
                      <a:pPr marL="0" algn="ctr" defTabSz="685808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ПАО Банк ФК Открытие</a:t>
                      </a: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АО «Газпромбанк»</a:t>
                      </a:r>
                      <a:endParaRPr lang="ru-RU" sz="1800" b="1" kern="1200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786907214"/>
                  </a:ext>
                </a:extLst>
              </a:tr>
              <a:tr h="249428">
                <a:tc>
                  <a:txBody>
                    <a:bodyPr/>
                    <a:lstStyle/>
                    <a:p>
                      <a:pPr marL="0" algn="ctr" defTabSz="685808" rtl="0" eaLnBrk="1" latinLnBrk="0" hangingPunct="1">
                        <a:spcAft>
                          <a:spcPts val="0"/>
                        </a:spcAft>
                      </a:pPr>
                      <a:endParaRPr lang="ru-RU" sz="1800" b="1" kern="1200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>
                        <a:spcAft>
                          <a:spcPts val="0"/>
                        </a:spcAft>
                      </a:pPr>
                      <a:endParaRPr lang="ru-RU" sz="1800" b="1" kern="1200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380021839"/>
                  </a:ext>
                </a:extLst>
              </a:tr>
              <a:tr h="251867">
                <a:tc>
                  <a:txBody>
                    <a:bodyPr/>
                    <a:lstStyle/>
                    <a:p>
                      <a:pPr marL="0" marR="0" lvl="0" indent="0" algn="ctr" defTabSz="685808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ПАО Сбербанк</a:t>
                      </a: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АО МСП Банк</a:t>
                      </a: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962004134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252004" y="5805536"/>
            <a:ext cx="1029211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 </a:t>
            </a:r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Решение Совета директоров АО «Корпорация «МСП» </a:t>
            </a:r>
            <a:r>
              <a:rPr lang="ru-RU" sz="20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от 16.07.2021 г. (протокол № 119) с изменениями</a:t>
            </a:r>
            <a:endParaRPr lang="ru-RU" sz="2000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482138" y="5813084"/>
            <a:ext cx="567259" cy="608154"/>
            <a:chOff x="4787656" y="5283450"/>
            <a:chExt cx="567259" cy="608154"/>
          </a:xfrm>
        </p:grpSpPr>
        <p:sp>
          <p:nvSpPr>
            <p:cNvPr id="18" name="Шестиугольник 17"/>
            <p:cNvSpPr/>
            <p:nvPr/>
          </p:nvSpPr>
          <p:spPr>
            <a:xfrm rot="16200000">
              <a:off x="4767209" y="5303897"/>
              <a:ext cx="608154" cy="567259"/>
            </a:xfrm>
            <a:prstGeom prst="hexagon">
              <a:avLst/>
            </a:prstGeom>
            <a:noFill/>
            <a:ln w="38100">
              <a:solidFill>
                <a:schemeClr val="accent3">
                  <a:lumMod val="60000"/>
                  <a:lumOff val="40000"/>
                </a:schemeClr>
              </a:solidFill>
            </a:ln>
            <a:effectLst>
              <a:outerShdw blurRad="50800" dist="38100" dir="16200000" sx="103000" sy="103000" rotWithShape="0">
                <a:srgbClr val="10AC8E">
                  <a:alpha val="7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5835" y="5414993"/>
              <a:ext cx="298013" cy="298013"/>
            </a:xfrm>
            <a:prstGeom prst="rect">
              <a:avLst/>
            </a:prstGeom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</p:pic>
      </p:grpSp>
      <p:pic>
        <p:nvPicPr>
          <p:cNvPr id="21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78340" y="722228"/>
            <a:ext cx="1234440" cy="787194"/>
          </a:xfrm>
          <a:prstGeom prst="rect">
            <a:avLst/>
          </a:prstGeom>
        </p:spPr>
      </p:pic>
      <p:sp>
        <p:nvSpPr>
          <p:cNvPr id="23" name="Подзаголовок 2"/>
          <p:cNvSpPr txBox="1">
            <a:spLocks/>
          </p:cNvSpPr>
          <p:nvPr/>
        </p:nvSpPr>
        <p:spPr>
          <a:xfrm>
            <a:off x="262890" y="2066742"/>
            <a:ext cx="5997232" cy="33192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8" rtl="0" eaLnBrk="1" latinLnBrk="0" hangingPunct="1">
              <a:lnSpc>
                <a:spcPct val="90000"/>
              </a:lnSpc>
              <a:spcBef>
                <a:spcPts val="751"/>
              </a:spcBef>
              <a:buFont typeface="Arial" panose="020B0604020202020204" pitchFamily="34" charset="0"/>
              <a:buNone/>
              <a:defRPr sz="24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20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2860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Поручительство покрывает до </a:t>
            </a:r>
            <a:r>
              <a:rPr lang="ru-RU" sz="2000" b="1" dirty="0">
                <a:solidFill>
                  <a:srgbClr val="FF0000"/>
                </a:solidFill>
              </a:rPr>
              <a:t>50%</a:t>
            </a:r>
            <a:r>
              <a:rPr lang="ru-RU" sz="1800" b="1" dirty="0">
                <a:solidFill>
                  <a:srgbClr val="FF0000"/>
                </a:solidFill>
              </a:rPr>
              <a:t> </a:t>
            </a:r>
            <a:r>
              <a:rPr lang="ru-RU" sz="18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от суммы </a:t>
            </a:r>
            <a:r>
              <a:rPr lang="ru-RU" sz="18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кредита (бесплатно);</a:t>
            </a:r>
            <a:endParaRPr lang="ru-RU" sz="1800" b="1" dirty="0">
              <a:solidFill>
                <a:schemeClr val="accent4">
                  <a:lumMod val="50000"/>
                  <a:lumOff val="50000"/>
                </a:schemeClr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1800" b="1" dirty="0"/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b="1" dirty="0">
                <a:solidFill>
                  <a:srgbClr val="024D76"/>
                </a:solidFill>
              </a:rPr>
              <a:t>Размер поручительства: до </a:t>
            </a:r>
            <a:r>
              <a:rPr lang="ru-RU" sz="2000" b="1" dirty="0">
                <a:solidFill>
                  <a:srgbClr val="FF0000"/>
                </a:solidFill>
              </a:rPr>
              <a:t>1</a:t>
            </a:r>
            <a:r>
              <a:rPr lang="ru-RU" sz="1800" b="1" dirty="0">
                <a:solidFill>
                  <a:srgbClr val="024D76"/>
                </a:solidFill>
              </a:rPr>
              <a:t> млрд </a:t>
            </a:r>
            <a:r>
              <a:rPr lang="ru-RU" sz="1800" b="1" dirty="0" smtClean="0">
                <a:solidFill>
                  <a:srgbClr val="024D76"/>
                </a:solidFill>
              </a:rPr>
              <a:t>руб.;</a:t>
            </a:r>
            <a:endParaRPr lang="ru-RU" sz="1800" b="1" dirty="0">
              <a:solidFill>
                <a:srgbClr val="024D76"/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1800" b="1" dirty="0" smtClean="0"/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tt-RU" sz="18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Кредит на : </a:t>
            </a:r>
            <a:r>
              <a:rPr lang="tt-RU" sz="18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инвестиции</a:t>
            </a:r>
            <a:r>
              <a:rPr lang="tt-RU" sz="18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, оборотные средства, развитие, рефинансирование кредита</a:t>
            </a:r>
            <a:endParaRPr lang="ru-RU" sz="1800" b="1" dirty="0">
              <a:solidFill>
                <a:schemeClr val="accent4">
                  <a:lumMod val="50000"/>
                  <a:lumOff val="50000"/>
                </a:schemeClr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1800" b="1" dirty="0" smtClean="0">
              <a:solidFill>
                <a:schemeClr val="accent4">
                  <a:lumMod val="50000"/>
                  <a:lumOff val="50000"/>
                </a:schemeClr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Срок </a:t>
            </a:r>
            <a:r>
              <a:rPr lang="ru-RU" sz="18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кредита </a:t>
            </a:r>
            <a:r>
              <a:rPr lang="ru-RU" sz="18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- не </a:t>
            </a:r>
            <a:r>
              <a:rPr lang="ru-RU" sz="18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более </a:t>
            </a:r>
            <a:r>
              <a:rPr lang="ru-RU" sz="2000" b="1" dirty="0">
                <a:solidFill>
                  <a:srgbClr val="FF0000"/>
                </a:solidFill>
              </a:rPr>
              <a:t>180</a:t>
            </a:r>
            <a:r>
              <a:rPr lang="ru-RU" sz="18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 месяцев;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dirty="0"/>
              <a:t> </a:t>
            </a:r>
            <a:r>
              <a:rPr lang="ru-RU" sz="1800" b="1" dirty="0">
                <a:solidFill>
                  <a:srgbClr val="024D76"/>
                </a:solidFill>
              </a:rPr>
              <a:t>Для субъектов </a:t>
            </a:r>
            <a:r>
              <a:rPr lang="ru-RU" sz="1800" b="1" dirty="0" smtClean="0">
                <a:solidFill>
                  <a:srgbClr val="024D76"/>
                </a:solidFill>
              </a:rPr>
              <a:t>МСП, соответствующих 209 -ФЗ</a:t>
            </a:r>
            <a:endParaRPr lang="ru-RU" sz="1800" b="1" dirty="0">
              <a:solidFill>
                <a:srgbClr val="024D76"/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1800" b="1" dirty="0" smtClean="0">
              <a:solidFill>
                <a:srgbClr val="024D76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964093" y="6425537"/>
            <a:ext cx="222790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https://corpmsp.ru/</a:t>
            </a:r>
          </a:p>
        </p:txBody>
      </p:sp>
    </p:spTree>
    <p:extLst>
      <p:ext uri="{BB962C8B-B14F-4D97-AF65-F5344CB8AC3E}">
        <p14:creationId xmlns:p14="http://schemas.microsoft.com/office/powerpoint/2010/main" val="218048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3"/>
          <p:cNvSpPr txBox="1">
            <a:spLocks/>
          </p:cNvSpPr>
          <p:nvPr/>
        </p:nvSpPr>
        <p:spPr bwMode="auto">
          <a:xfrm>
            <a:off x="827910" y="884826"/>
            <a:ext cx="8453250" cy="441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630" rIns="0" bIns="0" numCol="1" rtlCol="0" anchor="b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0630" marR="4252" algn="l">
              <a:lnSpc>
                <a:spcPct val="100000"/>
              </a:lnSpc>
              <a:spcBef>
                <a:spcPts val="0"/>
              </a:spcBef>
            </a:pP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Льготное кредитование ЦБ «Оборотная»</a:t>
            </a: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1245634"/>
              </p:ext>
            </p:extLst>
          </p:nvPr>
        </p:nvGraphicFramePr>
        <p:xfrm>
          <a:off x="6572440" y="1726924"/>
          <a:ext cx="5417440" cy="4677506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2708720">
                  <a:extLst>
                    <a:ext uri="{9D8B030D-6E8A-4147-A177-3AD203B41FA5}">
                      <a16:colId xmlns:a16="http://schemas.microsoft.com/office/drawing/2014/main" xmlns="" val="1762829179"/>
                    </a:ext>
                  </a:extLst>
                </a:gridCol>
                <a:gridCol w="2708720">
                  <a:extLst>
                    <a:ext uri="{9D8B030D-6E8A-4147-A177-3AD203B41FA5}">
                      <a16:colId xmlns:a16="http://schemas.microsoft.com/office/drawing/2014/main" xmlns="" val="3177561581"/>
                    </a:ext>
                  </a:extLst>
                </a:gridCol>
              </a:tblGrid>
              <a:tr h="3104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ПАО АК Барс Банк</a:t>
                      </a:r>
                      <a:endParaRPr lang="ru-RU" sz="18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АО АЛЬФА-БАНК</a:t>
                      </a:r>
                      <a:endParaRPr lang="ru-RU" sz="18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577417239"/>
                  </a:ext>
                </a:extLst>
              </a:tr>
              <a:tr h="3110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ПАО </a:t>
                      </a:r>
                      <a:r>
                        <a:rPr lang="ru-RU" sz="18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АКИБАНК</a:t>
                      </a:r>
                      <a:endParaRPr lang="ru-RU" sz="18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Банк ГПБ (АО)</a:t>
                      </a:r>
                      <a:endParaRPr lang="ru-RU" sz="18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968355667"/>
                  </a:ext>
                </a:extLst>
              </a:tr>
              <a:tr h="3110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АО </a:t>
                      </a:r>
                      <a:r>
                        <a:rPr lang="ru-RU" sz="18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ТАТСОЦБАНК</a:t>
                      </a:r>
                      <a:endParaRPr lang="ru-RU" sz="18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ПАО </a:t>
                      </a:r>
                      <a:r>
                        <a:rPr lang="ru-RU" sz="18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Промсвязьбанк</a:t>
                      </a:r>
                      <a:endParaRPr lang="ru-RU" sz="18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3376711202"/>
                  </a:ext>
                </a:extLst>
              </a:tr>
              <a:tr h="4883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</a:t>
                      </a:r>
                      <a:r>
                        <a:rPr lang="ru-RU" sz="18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КБЭР Банк Казани</a:t>
                      </a:r>
                      <a:endParaRPr lang="ru-RU" sz="18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АО Райффайзенбанк</a:t>
                      </a:r>
                      <a:endParaRPr lang="ru-RU" sz="18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/>
                </a:tc>
                <a:extLst>
                  <a:ext uri="{0D108BD9-81ED-4DB2-BD59-A6C34878D82A}">
                    <a16:rowId xmlns:a16="http://schemas.microsoft.com/office/drawing/2014/main" xmlns="" val="982046261"/>
                  </a:ext>
                </a:extLst>
              </a:tr>
              <a:tr h="4883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ПАО Сбербанк</a:t>
                      </a:r>
                      <a:endParaRPr lang="ru-RU" sz="18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ПАО АКБ </a:t>
                      </a:r>
                      <a:r>
                        <a:rPr lang="ru-RU" sz="1800" b="1" kern="1200" dirty="0" err="1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Металлинвестбанк</a:t>
                      </a:r>
                      <a:endParaRPr lang="ru-RU" sz="18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/>
                </a:tc>
                <a:extLst>
                  <a:ext uri="{0D108BD9-81ED-4DB2-BD59-A6C34878D82A}">
                    <a16:rowId xmlns:a16="http://schemas.microsoft.com/office/drawing/2014/main" xmlns="" val="2183619020"/>
                  </a:ext>
                </a:extLst>
              </a:tr>
              <a:tr h="3110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БАНК ВТБ (ПАО)</a:t>
                      </a:r>
                      <a:endParaRPr lang="ru-RU" sz="18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АО АКБ </a:t>
                      </a:r>
                      <a:r>
                        <a:rPr lang="ru-RU" sz="1800" b="1" kern="1200" dirty="0" err="1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Новикомбанк</a:t>
                      </a:r>
                      <a:endParaRPr lang="ru-RU" sz="18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/>
                </a:tc>
                <a:extLst>
                  <a:ext uri="{0D108BD9-81ED-4DB2-BD59-A6C34878D82A}">
                    <a16:rowId xmlns:a16="http://schemas.microsoft.com/office/drawing/2014/main" xmlns="" val="1606372516"/>
                  </a:ext>
                </a:extLst>
              </a:tr>
              <a:tr h="4883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АО РОССЕЛЬХОЗБАНК</a:t>
                      </a:r>
                      <a:endParaRPr lang="ru-RU" sz="18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ПАО МТС Банк</a:t>
                      </a:r>
                      <a:endParaRPr lang="ru-RU" sz="18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/>
                </a:tc>
                <a:extLst>
                  <a:ext uri="{0D108BD9-81ED-4DB2-BD59-A6C34878D82A}">
                    <a16:rowId xmlns:a16="http://schemas.microsoft.com/office/drawing/2014/main" xmlns="" val="3774682468"/>
                  </a:ext>
                </a:extLst>
              </a:tr>
              <a:tr h="4883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ПАО Банк ФК Открытие</a:t>
                      </a:r>
                      <a:endParaRPr lang="ru-RU" sz="18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ПАО </a:t>
                      </a:r>
                      <a:r>
                        <a:rPr lang="ru-RU" sz="18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Банк Зенит</a:t>
                      </a:r>
                      <a:endParaRPr lang="ru-RU" sz="18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/>
                </a:tc>
                <a:extLst>
                  <a:ext uri="{0D108BD9-81ED-4DB2-BD59-A6C34878D82A}">
                    <a16:rowId xmlns:a16="http://schemas.microsoft.com/office/drawing/2014/main" xmlns="" val="739068117"/>
                  </a:ext>
                </a:extLst>
              </a:tr>
              <a:tr h="3110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АО СМП Банк</a:t>
                      </a:r>
                      <a:endParaRPr lang="ru-RU" sz="18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АО </a:t>
                      </a:r>
                      <a:r>
                        <a:rPr lang="ru-RU" sz="18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Банк </a:t>
                      </a:r>
                      <a:r>
                        <a:rPr lang="ru-RU" sz="1800" b="1" kern="1200" dirty="0" err="1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Интеза</a:t>
                      </a:r>
                      <a:endParaRPr lang="ru-RU" sz="18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/>
                </a:tc>
                <a:extLst>
                  <a:ext uri="{0D108BD9-81ED-4DB2-BD59-A6C34878D82A}">
                    <a16:rowId xmlns:a16="http://schemas.microsoft.com/office/drawing/2014/main" xmlns="" val="3376513649"/>
                  </a:ext>
                </a:extLst>
              </a:tr>
              <a:tr h="3110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АО МСП Банк</a:t>
                      </a:r>
                      <a:endParaRPr lang="ru-RU" sz="18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ПАО </a:t>
                      </a:r>
                      <a:r>
                        <a:rPr lang="ru-RU" sz="18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Банк </a:t>
                      </a:r>
                      <a:r>
                        <a:rPr lang="ru-RU" sz="1800" b="1" kern="1200" dirty="0" err="1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Уралсиб</a:t>
                      </a:r>
                      <a:endParaRPr lang="ru-RU" sz="18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/>
                </a:tc>
                <a:extLst>
                  <a:ext uri="{0D108BD9-81ED-4DB2-BD59-A6C34878D82A}">
                    <a16:rowId xmlns:a16="http://schemas.microsoft.com/office/drawing/2014/main" xmlns="" val="786907214"/>
                  </a:ext>
                </a:extLst>
              </a:tr>
              <a:tr h="3110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АО Банк ДОМ.РФ</a:t>
                      </a:r>
                      <a:endParaRPr lang="ru-RU" sz="18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ПАО РОСБАНК</a:t>
                      </a:r>
                      <a:endParaRPr lang="ru-RU" sz="18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80021839"/>
                  </a:ext>
                </a:extLst>
              </a:tr>
              <a:tr h="3797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24D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ПАО СОВКОМБАНК</a:t>
                      </a:r>
                      <a:endParaRPr lang="ru-RU" sz="1800" b="1" dirty="0">
                        <a:solidFill>
                          <a:srgbClr val="024D7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800" b="1" dirty="0">
                        <a:solidFill>
                          <a:srgbClr val="024D76"/>
                        </a:solidFill>
                      </a:endParaRPr>
                    </a:p>
                  </a:txBody>
                  <a:tcPr marL="48889" marR="4888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415533522"/>
                  </a:ext>
                </a:extLst>
              </a:tr>
            </a:tbl>
          </a:graphicData>
        </a:graphic>
      </p:graphicFrame>
      <p:sp>
        <p:nvSpPr>
          <p:cNvPr id="1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3569" y="2626252"/>
            <a:ext cx="5554726" cy="3008897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b="1" dirty="0">
                <a:solidFill>
                  <a:srgbClr val="024D76"/>
                </a:solidFill>
              </a:rPr>
              <a:t>Средние предприятия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b="1" dirty="0">
                <a:solidFill>
                  <a:srgbClr val="024D76"/>
                </a:solidFill>
              </a:rPr>
              <a:t>ставка:  </a:t>
            </a:r>
            <a:r>
              <a:rPr lang="ru-RU" sz="2000" b="1" dirty="0" smtClean="0">
                <a:solidFill>
                  <a:srgbClr val="FF0000"/>
                </a:solidFill>
              </a:rPr>
              <a:t>13,5%</a:t>
            </a:r>
            <a:r>
              <a:rPr lang="ru-RU" sz="1800" b="1" dirty="0" smtClean="0">
                <a:solidFill>
                  <a:srgbClr val="FF0000"/>
                </a:solidFill>
              </a:rPr>
              <a:t>  </a:t>
            </a:r>
            <a:r>
              <a:rPr lang="ru-RU" sz="2000" b="1" dirty="0">
                <a:solidFill>
                  <a:srgbClr val="024D76"/>
                </a:solidFill>
              </a:rPr>
              <a:t>до</a:t>
            </a:r>
            <a:r>
              <a:rPr lang="ru-RU" sz="1800" b="1" dirty="0"/>
              <a:t> </a:t>
            </a:r>
            <a:r>
              <a:rPr lang="ru-RU" sz="2000" b="1" dirty="0" smtClean="0">
                <a:solidFill>
                  <a:srgbClr val="FF0000"/>
                </a:solidFill>
              </a:rPr>
              <a:t>1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>
                <a:solidFill>
                  <a:srgbClr val="024D76"/>
                </a:solidFill>
              </a:rPr>
              <a:t>млрд руб.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1800" dirty="0" smtClean="0"/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b="1" dirty="0">
                <a:solidFill>
                  <a:srgbClr val="024D76"/>
                </a:solidFill>
              </a:rPr>
              <a:t>Микро и малые  предприятия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b="1" dirty="0">
                <a:solidFill>
                  <a:srgbClr val="024D76"/>
                </a:solidFill>
              </a:rPr>
              <a:t>ставка: </a:t>
            </a:r>
            <a:r>
              <a:rPr lang="ru-RU" sz="2000" b="1" dirty="0" smtClean="0">
                <a:solidFill>
                  <a:srgbClr val="FF0000"/>
                </a:solidFill>
              </a:rPr>
              <a:t>15%</a:t>
            </a:r>
            <a:r>
              <a:rPr lang="ru-RU" sz="1800" b="1" dirty="0" smtClean="0"/>
              <a:t> </a:t>
            </a:r>
            <a:r>
              <a:rPr lang="ru-RU" sz="1800" b="1" dirty="0">
                <a:solidFill>
                  <a:srgbClr val="024D76"/>
                </a:solidFill>
              </a:rPr>
              <a:t>до</a:t>
            </a:r>
            <a:r>
              <a:rPr lang="ru-RU" sz="1800" b="1" dirty="0" smtClean="0"/>
              <a:t> </a:t>
            </a:r>
            <a:r>
              <a:rPr lang="ru-RU" sz="2000" b="1" dirty="0">
                <a:solidFill>
                  <a:srgbClr val="FF0000"/>
                </a:solidFill>
              </a:rPr>
              <a:t>300</a:t>
            </a:r>
            <a:r>
              <a:rPr lang="ru-RU" sz="1800" b="1" dirty="0">
                <a:solidFill>
                  <a:srgbClr val="FF0000"/>
                </a:solidFill>
              </a:rPr>
              <a:t> </a:t>
            </a:r>
            <a:r>
              <a:rPr lang="ru-RU" sz="1800" b="1" dirty="0">
                <a:solidFill>
                  <a:srgbClr val="024D76"/>
                </a:solidFill>
              </a:rPr>
              <a:t>млн руб. </a:t>
            </a:r>
          </a:p>
          <a:p>
            <a:pPr algn="l" eaLnBrk="1" hangingPunct="1">
              <a:lnSpc>
                <a:spcPct val="100000"/>
              </a:lnSpc>
              <a:spcBef>
                <a:spcPts val="0"/>
              </a:spcBef>
            </a:pPr>
            <a:endParaRPr lang="ru-RU" sz="1800" dirty="0" smtClean="0"/>
          </a:p>
          <a:p>
            <a:pPr algn="l" eaLnBrk="1" hangingPunct="1">
              <a:lnSpc>
                <a:spcPct val="100000"/>
              </a:lnSpc>
              <a:spcBef>
                <a:spcPts val="0"/>
              </a:spcBef>
            </a:pPr>
            <a:r>
              <a:rPr lang="ru-RU" sz="1800" b="1" dirty="0">
                <a:solidFill>
                  <a:srgbClr val="024D76"/>
                </a:solidFill>
              </a:rPr>
              <a:t>В программе участвуют </a:t>
            </a:r>
            <a:r>
              <a:rPr lang="ru-RU" sz="2000" b="1" dirty="0">
                <a:solidFill>
                  <a:srgbClr val="FF0000"/>
                </a:solidFill>
              </a:rPr>
              <a:t>23</a:t>
            </a:r>
            <a:r>
              <a:rPr lang="ru-RU" sz="1800" b="1" dirty="0">
                <a:solidFill>
                  <a:srgbClr val="024D76"/>
                </a:solidFill>
              </a:rPr>
              <a:t> кредитные организации</a:t>
            </a:r>
          </a:p>
          <a:p>
            <a:pPr algn="l" eaLnBrk="1" hangingPunct="1">
              <a:lnSpc>
                <a:spcPct val="100000"/>
              </a:lnSpc>
              <a:spcBef>
                <a:spcPts val="0"/>
              </a:spcBef>
            </a:pPr>
            <a:endParaRPr lang="ru-RU" sz="1800" b="1" dirty="0" smtClean="0"/>
          </a:p>
          <a:p>
            <a:pPr algn="l" eaLnBrk="1" hangingPunct="1">
              <a:lnSpc>
                <a:spcPct val="100000"/>
              </a:lnSpc>
              <a:spcBef>
                <a:spcPts val="0"/>
              </a:spcBef>
            </a:pPr>
            <a:r>
              <a:rPr lang="ru-RU" sz="18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Срок действия программы – до </a:t>
            </a:r>
            <a:r>
              <a:rPr lang="ru-RU" sz="1800" b="1" dirty="0" smtClean="0">
                <a:solidFill>
                  <a:srgbClr val="FF0000"/>
                </a:solidFill>
              </a:rPr>
              <a:t>30.12.2022</a:t>
            </a:r>
            <a:endParaRPr lang="ru-RU" sz="1800" b="1" dirty="0">
              <a:solidFill>
                <a:srgbClr val="FF0000"/>
              </a:solidFill>
            </a:endParaRPr>
          </a:p>
          <a:p>
            <a:pPr algn="l" eaLnBrk="1" hangingPunct="1">
              <a:lnSpc>
                <a:spcPct val="100000"/>
              </a:lnSpc>
              <a:spcBef>
                <a:spcPts val="0"/>
              </a:spcBef>
            </a:pPr>
            <a:endParaRPr lang="ru-RU" sz="1800" dirty="0"/>
          </a:p>
          <a:p>
            <a:pPr algn="l">
              <a:spcBef>
                <a:spcPts val="600"/>
              </a:spcBef>
            </a:pPr>
            <a:endParaRPr lang="ru-RU" sz="1800" dirty="0"/>
          </a:p>
        </p:txBody>
      </p:sp>
      <p:pic>
        <p:nvPicPr>
          <p:cNvPr id="19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41130" y="1080779"/>
            <a:ext cx="1771650" cy="52799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23569" y="1825376"/>
            <a:ext cx="5554726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Кредит</a:t>
            </a:r>
            <a:r>
              <a:rPr lang="ru-RU" b="1" dirty="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на пополнение оборотных средств, </a:t>
            </a:r>
          </a:p>
          <a:p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рефинансирование</a:t>
            </a:r>
            <a:r>
              <a:rPr lang="ru-RU" b="1" dirty="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кредитов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825" y="5783580"/>
            <a:ext cx="725487" cy="780356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154921" y="5635149"/>
            <a:ext cx="54175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Р</a:t>
            </a:r>
            <a:r>
              <a:rPr lang="ru-RU" sz="16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ешение </a:t>
            </a:r>
            <a:r>
              <a:rPr lang="ru-RU" sz="16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Совета </a:t>
            </a:r>
            <a:r>
              <a:rPr lang="ru-RU" sz="16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директоров АО </a:t>
            </a:r>
            <a:r>
              <a:rPr lang="ru-RU" sz="16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«Корпорация «</a:t>
            </a:r>
            <a:r>
              <a:rPr lang="ru-RU" sz="16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МСП» от 15.03.2022 </a:t>
            </a:r>
            <a:r>
              <a:rPr lang="ru-RU" sz="16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г</a:t>
            </a:r>
            <a:r>
              <a:rPr lang="ru-RU" sz="16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.(</a:t>
            </a:r>
            <a:r>
              <a:rPr lang="ru-RU" sz="16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протокол № 131</a:t>
            </a:r>
            <a:r>
              <a:rPr lang="ru-RU" sz="16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ru-RU" sz="1600" b="1" i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“ «Программа стимулирования кредитования субъектов МСП»</a:t>
            </a:r>
            <a:endParaRPr lang="ru-RU" sz="1600" b="1" i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31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112" y="718172"/>
            <a:ext cx="2659317" cy="1928325"/>
          </a:xfrm>
          <a:prstGeom prst="rect">
            <a:avLst/>
          </a:prstGeom>
        </p:spPr>
      </p:pic>
      <p:sp>
        <p:nvSpPr>
          <p:cNvPr id="14" name="object 13"/>
          <p:cNvSpPr txBox="1">
            <a:spLocks/>
          </p:cNvSpPr>
          <p:nvPr/>
        </p:nvSpPr>
        <p:spPr bwMode="auto">
          <a:xfrm>
            <a:off x="707426" y="852249"/>
            <a:ext cx="10609330" cy="441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630" rIns="0" bIns="0" numCol="1" rtlCol="0" anchor="b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0630" marR="4252" algn="l" eaLnBrk="1" hangingPunct="1">
              <a:lnSpc>
                <a:spcPct val="100000"/>
              </a:lnSpc>
              <a:spcBef>
                <a:spcPts val="0"/>
              </a:spcBef>
            </a:pP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Кредитные каникулы </a:t>
            </a:r>
            <a:r>
              <a:rPr lang="ru-RU" sz="2800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МСП</a:t>
            </a:r>
            <a:endParaRPr lang="ru-RU" sz="2800" b="1" dirty="0">
              <a:solidFill>
                <a:srgbClr val="024D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07426" y="1632823"/>
            <a:ext cx="10831461" cy="3208916"/>
          </a:xfrm>
        </p:spPr>
        <p:txBody>
          <a:bodyPr>
            <a:noAutofit/>
          </a:bodyPr>
          <a:lstStyle/>
          <a:p>
            <a:pPr algn="l">
              <a:spcBef>
                <a:spcPts val="600"/>
              </a:spcBef>
            </a:pP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Для субъектов  МСП </a:t>
            </a:r>
          </a:p>
          <a:p>
            <a:pPr algn="l">
              <a:spcBef>
                <a:spcPts val="600"/>
              </a:spcBef>
            </a:pPr>
            <a:endParaRPr lang="ru-RU" sz="2000" b="1" dirty="0" smtClean="0">
              <a:solidFill>
                <a:schemeClr val="accent4">
                  <a:lumMod val="50000"/>
                  <a:lumOff val="50000"/>
                </a:schemeClr>
              </a:solidFill>
            </a:endParaRPr>
          </a:p>
          <a:p>
            <a:pPr algn="l">
              <a:spcBef>
                <a:spcPts val="600"/>
              </a:spcBef>
            </a:pP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Срок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каникул </a:t>
            </a:r>
            <a:r>
              <a:rPr lang="ru-RU" sz="2000" dirty="0"/>
              <a:t>-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до</a:t>
            </a:r>
            <a:r>
              <a:rPr lang="ru-RU" sz="2000" b="1" dirty="0"/>
              <a:t> </a:t>
            </a:r>
            <a:r>
              <a:rPr lang="ru-RU" sz="2000" b="1" dirty="0">
                <a:solidFill>
                  <a:srgbClr val="FF0000"/>
                </a:solidFill>
              </a:rPr>
              <a:t>6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месяцев</a:t>
            </a:r>
          </a:p>
          <a:p>
            <a:pPr algn="l">
              <a:spcBef>
                <a:spcPts val="600"/>
              </a:spcBef>
            </a:pP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Наличие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кредитного договора, заключенного до </a:t>
            </a:r>
            <a:r>
              <a:rPr lang="ru-RU" sz="2000" b="1" dirty="0">
                <a:solidFill>
                  <a:srgbClr val="FF0000"/>
                </a:solidFill>
              </a:rPr>
              <a:t>01.03.2022</a:t>
            </a:r>
          </a:p>
          <a:p>
            <a:pPr algn="l">
              <a:spcBef>
                <a:spcPts val="600"/>
              </a:spcBef>
            </a:pP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Срок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подачи заявления в кредитную организацию до</a:t>
            </a:r>
            <a:r>
              <a:rPr lang="ru-RU" sz="2000" b="1" dirty="0" smtClean="0"/>
              <a:t> </a:t>
            </a:r>
            <a:r>
              <a:rPr lang="ru-RU" sz="2000" b="1" dirty="0" smtClean="0">
                <a:solidFill>
                  <a:srgbClr val="FF0000"/>
                </a:solidFill>
              </a:rPr>
              <a:t>30</a:t>
            </a:r>
            <a:r>
              <a:rPr lang="ru-RU" sz="2000" b="1" dirty="0">
                <a:solidFill>
                  <a:srgbClr val="FF0000"/>
                </a:solidFill>
              </a:rPr>
              <a:t>.09.2022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endParaRPr lang="ru-RU" sz="2000" b="1" dirty="0">
              <a:solidFill>
                <a:srgbClr val="FF0000"/>
              </a:solidFill>
            </a:endParaRPr>
          </a:p>
          <a:p>
            <a:pPr algn="l">
              <a:spcBef>
                <a:spcPts val="600"/>
              </a:spcBef>
            </a:pP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 </a:t>
            </a:r>
          </a:p>
          <a:p>
            <a:pPr algn="l">
              <a:spcBef>
                <a:spcPts val="600"/>
              </a:spcBef>
            </a:pPr>
            <a:r>
              <a:rPr lang="ru-RU" sz="1800" b="1" dirty="0">
                <a:solidFill>
                  <a:srgbClr val="024D76"/>
                </a:solidFill>
              </a:rPr>
              <a:t>Более </a:t>
            </a:r>
            <a:r>
              <a:rPr lang="ru-RU" sz="2000" b="1" dirty="0">
                <a:solidFill>
                  <a:srgbClr val="FF0000"/>
                </a:solidFill>
              </a:rPr>
              <a:t>70 </a:t>
            </a:r>
            <a:r>
              <a:rPr lang="ru-RU" sz="1800" b="1" dirty="0">
                <a:solidFill>
                  <a:srgbClr val="024D76"/>
                </a:solidFill>
              </a:rPr>
              <a:t>кодов ОКВЭД</a:t>
            </a:r>
          </a:p>
          <a:p>
            <a:pPr algn="l">
              <a:spcBef>
                <a:spcPts val="600"/>
              </a:spcBef>
            </a:pPr>
            <a:endParaRPr lang="ru-RU" sz="1800" b="1" dirty="0">
              <a:solidFill>
                <a:srgbClr val="024D76"/>
              </a:solidFill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101635" y="4936876"/>
            <a:ext cx="605790" cy="628650"/>
            <a:chOff x="4787656" y="5283450"/>
            <a:chExt cx="567259" cy="608154"/>
          </a:xfrm>
          <a:noFill/>
        </p:grpSpPr>
        <p:sp>
          <p:nvSpPr>
            <p:cNvPr id="18" name="Шестиугольник 17"/>
            <p:cNvSpPr/>
            <p:nvPr/>
          </p:nvSpPr>
          <p:spPr>
            <a:xfrm rot="16200000">
              <a:off x="4767209" y="5303897"/>
              <a:ext cx="608154" cy="567259"/>
            </a:xfrm>
            <a:prstGeom prst="hexagon">
              <a:avLst/>
            </a:prstGeom>
            <a:grpFill/>
            <a:ln w="38100">
              <a:solidFill>
                <a:schemeClr val="accent3">
                  <a:lumMod val="60000"/>
                  <a:lumOff val="40000"/>
                </a:schemeClr>
              </a:solidFill>
            </a:ln>
            <a:effectLst>
              <a:outerShdw blurRad="50800" dist="38100" dir="16200000" sx="103000" sy="103000" rotWithShape="0">
                <a:srgbClr val="10AC8E">
                  <a:alpha val="7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5835" y="5414993"/>
              <a:ext cx="298013" cy="298013"/>
            </a:xfrm>
            <a:prstGeom prst="rect">
              <a:avLst/>
            </a:prstGeom>
            <a:grpFill/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</p:pic>
      </p:grpSp>
      <p:sp>
        <p:nvSpPr>
          <p:cNvPr id="2" name="Прямоугольник 1"/>
          <p:cNvSpPr/>
          <p:nvPr/>
        </p:nvSpPr>
        <p:spPr>
          <a:xfrm>
            <a:off x="933869" y="4959207"/>
            <a:ext cx="1077369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Федеральный закон от 03.04.2020 № 106 ФЗ (46-ФЗ от </a:t>
            </a:r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08.03.2022  </a:t>
            </a:r>
          </a:p>
          <a:p>
            <a:pPr algn="just"/>
            <a:r>
              <a:rPr lang="ru-RU" sz="12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«</a:t>
            </a:r>
            <a:r>
              <a:rPr lang="ru-RU" sz="12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 внесении изменений в отдельные законодательные акты Российской Федерации»)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04061" y="5748142"/>
            <a:ext cx="10977473" cy="6057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Постановление Правительства России </a:t>
            </a:r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от 10.03.2022 </a:t>
            </a:r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№</a:t>
            </a:r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337</a:t>
            </a:r>
          </a:p>
          <a:p>
            <a:pPr algn="just"/>
            <a:r>
              <a:rPr lang="ru-RU" sz="12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«Об </a:t>
            </a:r>
            <a:r>
              <a:rPr lang="ru-RU" sz="12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утверждении перечня отраслей, в которых осуществляет деятельность заемщик, указанный в части 1 статьи 7 Федерального закона "О внесении изменений в Федеральный закон "О Центральном банке Российской Федерации (Банке России)" и отдельные законодательные акты Российской Федерации в части особенностей изменения условий кредитного договора, договора займа" и о признании утратившими силу отдельных положений некоторых актов Правительства Российской </a:t>
            </a:r>
            <a:r>
              <a:rPr lang="ru-RU" sz="12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Федерации»</a:t>
            </a:r>
            <a:endParaRPr lang="ru-RU" sz="1200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19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/>
          <p:cNvSpPr txBox="1">
            <a:spLocks/>
          </p:cNvSpPr>
          <p:nvPr/>
        </p:nvSpPr>
        <p:spPr>
          <a:xfrm>
            <a:off x="9327020" y="6384277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2400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7914617"/>
              </p:ext>
            </p:extLst>
          </p:nvPr>
        </p:nvGraphicFramePr>
        <p:xfrm>
          <a:off x="811205" y="1608569"/>
          <a:ext cx="10942181" cy="4553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89539">
                  <a:extLst>
                    <a:ext uri="{9D8B030D-6E8A-4147-A177-3AD203B41FA5}">
                      <a16:colId xmlns:a16="http://schemas.microsoft.com/office/drawing/2014/main" xmlns="" val="79046658"/>
                    </a:ext>
                  </a:extLst>
                </a:gridCol>
                <a:gridCol w="2526321">
                  <a:extLst>
                    <a:ext uri="{9D8B030D-6E8A-4147-A177-3AD203B41FA5}">
                      <a16:colId xmlns:a16="http://schemas.microsoft.com/office/drawing/2014/main" xmlns="" val="2501459888"/>
                    </a:ext>
                  </a:extLst>
                </a:gridCol>
                <a:gridCol w="2526321">
                  <a:extLst>
                    <a:ext uri="{9D8B030D-6E8A-4147-A177-3AD203B41FA5}">
                      <a16:colId xmlns:a16="http://schemas.microsoft.com/office/drawing/2014/main" xmlns="" val="1715145746"/>
                    </a:ext>
                  </a:extLst>
                </a:gridCol>
              </a:tblGrid>
              <a:tr h="688664"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</a:t>
                      </a:r>
                    </a:p>
                  </a:txBody>
                  <a:tcPr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Количество заявок</a:t>
                      </a:r>
                    </a:p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 smtClean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Сумма,</a:t>
                      </a:r>
                    </a:p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тыс. руб.</a:t>
                      </a:r>
                    </a:p>
                  </a:txBody>
                  <a:tcPr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32355453"/>
                  </a:ext>
                </a:extLst>
              </a:tr>
              <a:tr h="691294">
                <a:tc>
                  <a:txBody>
                    <a:bodyPr/>
                    <a:lstStyle/>
                    <a:p>
                      <a:pPr marL="0" algn="ctr" defTabSz="685808" rtl="0" eaLnBrk="1" fontAlgn="t" latinLnBrk="0" hangingPunct="1"/>
                      <a:r>
                        <a:rPr lang="ru-RU" sz="1600" b="1" kern="1200" dirty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Кредитные каникулы (отсрочка или уменьшение размера платежей</a:t>
                      </a:r>
                      <a:r>
                        <a:rPr lang="ru-RU" sz="16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  <a:endParaRPr lang="ru-RU" sz="16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/>
                </a:tc>
                <a:tc>
                  <a:txBody>
                    <a:bodyPr/>
                    <a:lstStyle/>
                    <a:p>
                      <a:pPr marL="0" algn="ctr" defTabSz="685808" rtl="0" eaLnBrk="1" fontAlgn="ctr" latinLnBrk="0" hangingPunct="1"/>
                      <a:r>
                        <a:rPr lang="ru-RU" sz="2000" b="1" kern="1200" dirty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</a:t>
                      </a: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marL="0" algn="l" defTabSz="685808" rtl="0" eaLnBrk="1" fontAlgn="ctr" latinLnBrk="0" hangingPunct="1"/>
                      <a:r>
                        <a:rPr lang="ru-RU" sz="2000" b="1" kern="1200" dirty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      179 758,0 </a:t>
                      </a:r>
                    </a:p>
                  </a:txBody>
                  <a:tcPr marL="6765" marR="6765" marT="6765" marB="0" anchor="ctr"/>
                </a:tc>
                <a:extLst>
                  <a:ext uri="{0D108BD9-81ED-4DB2-BD59-A6C34878D82A}">
                    <a16:rowId xmlns:a16="http://schemas.microsoft.com/office/drawing/2014/main" xmlns="" val="3820597180"/>
                  </a:ext>
                </a:extLst>
              </a:tr>
              <a:tr h="688889">
                <a:tc>
                  <a:txBody>
                    <a:bodyPr/>
                    <a:lstStyle/>
                    <a:p>
                      <a:pPr marL="0" algn="ctr" defTabSz="685808" rtl="0" eaLnBrk="1" fontAlgn="t" latinLnBrk="0" hangingPunct="1"/>
                      <a:r>
                        <a:rPr lang="ru-RU" sz="1600" b="1" kern="1200" dirty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Программа реструктуризации коммерческих кредитов (внутрибанковские программы)</a:t>
                      </a:r>
                    </a:p>
                  </a:txBody>
                  <a:tcPr marL="6765" marR="6765" marT="6765" marB="0"/>
                </a:tc>
                <a:tc>
                  <a:txBody>
                    <a:bodyPr/>
                    <a:lstStyle/>
                    <a:p>
                      <a:pPr marL="0" algn="ctr" defTabSz="685808" rtl="0" eaLnBrk="1" fontAlgn="ctr" latinLnBrk="0" hangingPunct="1"/>
                      <a:r>
                        <a:rPr lang="ru-RU" sz="20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52</a:t>
                      </a:r>
                      <a:endParaRPr lang="ru-RU" sz="20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marL="0" algn="l" defTabSz="685808" rtl="0" eaLnBrk="1" fontAlgn="ctr" latinLnBrk="0" hangingPunct="1"/>
                      <a:r>
                        <a:rPr lang="ru-RU" sz="2000" b="1" kern="1200" dirty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      336 872,0 </a:t>
                      </a:r>
                    </a:p>
                  </a:txBody>
                  <a:tcPr marL="6765" marR="6765" marT="6765" marB="0" anchor="ctr"/>
                </a:tc>
                <a:extLst>
                  <a:ext uri="{0D108BD9-81ED-4DB2-BD59-A6C34878D82A}">
                    <a16:rowId xmlns:a16="http://schemas.microsoft.com/office/drawing/2014/main" xmlns="" val="2806535577"/>
                  </a:ext>
                </a:extLst>
              </a:tr>
              <a:tr h="611931">
                <a:tc>
                  <a:txBody>
                    <a:bodyPr/>
                    <a:lstStyle/>
                    <a:p>
                      <a:pPr marL="0" algn="ctr" defTabSz="685808" rtl="0" eaLnBrk="1" fontAlgn="t" latinLnBrk="0" hangingPunct="1"/>
                      <a:r>
                        <a:rPr lang="ru-RU" sz="1600" b="1" kern="1200" dirty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Льготные кредиты ПСК "Инвестиционная"</a:t>
                      </a:r>
                    </a:p>
                  </a:txBody>
                  <a:tcPr marL="6765" marR="6765" marT="6765" marB="0"/>
                </a:tc>
                <a:tc>
                  <a:txBody>
                    <a:bodyPr/>
                    <a:lstStyle/>
                    <a:p>
                      <a:pPr marL="0" algn="ctr" defTabSz="685808" rtl="0" eaLnBrk="1" fontAlgn="ctr" latinLnBrk="0" hangingPunct="1"/>
                      <a:r>
                        <a:rPr lang="ru-RU" sz="2000" b="1" kern="1200" dirty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marL="0" algn="l" defTabSz="685808" rtl="0" eaLnBrk="1" fontAlgn="ctr" latinLnBrk="0" hangingPunct="1"/>
                      <a:r>
                        <a:rPr lang="ru-RU" sz="2000" b="1" kern="1200" dirty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        82 000,0 </a:t>
                      </a:r>
                    </a:p>
                  </a:txBody>
                  <a:tcPr marL="6765" marR="6765" marT="6765" marB="0" anchor="ctr"/>
                </a:tc>
                <a:extLst>
                  <a:ext uri="{0D108BD9-81ED-4DB2-BD59-A6C34878D82A}">
                    <a16:rowId xmlns:a16="http://schemas.microsoft.com/office/drawing/2014/main" xmlns="" val="2352030186"/>
                  </a:ext>
                </a:extLst>
              </a:tr>
              <a:tr h="484774">
                <a:tc>
                  <a:txBody>
                    <a:bodyPr/>
                    <a:lstStyle/>
                    <a:p>
                      <a:pPr marL="0" algn="ctr" defTabSz="685808" rtl="0" eaLnBrk="1" fontAlgn="t" latinLnBrk="0" hangingPunct="1"/>
                      <a:r>
                        <a:rPr lang="ru-RU" sz="1600" b="1" kern="1200" dirty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Льготные кредиты ПСК "Оборотная" </a:t>
                      </a:r>
                    </a:p>
                  </a:txBody>
                  <a:tcPr marL="6765" marR="6765" marT="6765" marB="0"/>
                </a:tc>
                <a:tc>
                  <a:txBody>
                    <a:bodyPr/>
                    <a:lstStyle/>
                    <a:p>
                      <a:pPr marL="0" algn="ctr" defTabSz="685808" rtl="0" eaLnBrk="1" fontAlgn="ctr" latinLnBrk="0" hangingPunct="1"/>
                      <a:r>
                        <a:rPr lang="ru-RU" sz="2000" b="1" kern="1200" dirty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128</a:t>
                      </a: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marL="0" algn="l" defTabSz="685808" rtl="0" eaLnBrk="1" fontAlgn="ctr" latinLnBrk="0" hangingPunct="1"/>
                      <a:r>
                        <a:rPr lang="ru-RU" sz="2000" b="1" kern="1200" dirty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   1 477 790,0 </a:t>
                      </a:r>
                    </a:p>
                  </a:txBody>
                  <a:tcPr marL="6765" marR="6765" marT="6765" marB="0" anchor="ctr"/>
                </a:tc>
                <a:extLst>
                  <a:ext uri="{0D108BD9-81ED-4DB2-BD59-A6C34878D82A}">
                    <a16:rowId xmlns:a16="http://schemas.microsoft.com/office/drawing/2014/main" xmlns="" val="4269217603"/>
                  </a:ext>
                </a:extLst>
              </a:tr>
              <a:tr h="440897">
                <a:tc>
                  <a:txBody>
                    <a:bodyPr/>
                    <a:lstStyle/>
                    <a:p>
                      <a:pPr marL="0" algn="ctr" defTabSz="685808" rtl="0" eaLnBrk="1" fontAlgn="b" latinLnBrk="0" hangingPunct="1"/>
                      <a:r>
                        <a:rPr lang="ru-RU" sz="1600" b="1" kern="1200" dirty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Льготное кредитование сельскохозяйственных товаропроизводителей</a:t>
                      </a:r>
                    </a:p>
                  </a:txBody>
                  <a:tcPr marL="6765" marR="6765" marT="6765" marB="0" anchor="b"/>
                </a:tc>
                <a:tc>
                  <a:txBody>
                    <a:bodyPr/>
                    <a:lstStyle/>
                    <a:p>
                      <a:pPr marL="0" algn="ctr" defTabSz="685808" rtl="0" eaLnBrk="1" fontAlgn="ctr" latinLnBrk="0" hangingPunct="1"/>
                      <a:r>
                        <a:rPr lang="ru-RU" sz="2000" b="1" kern="1200" dirty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marL="0" algn="l" defTabSz="685808" rtl="0" eaLnBrk="1" fontAlgn="ctr" latinLnBrk="0" hangingPunct="1"/>
                      <a:r>
                        <a:rPr lang="ru-RU" sz="2000" b="1" kern="1200" dirty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      90 </a:t>
                      </a:r>
                      <a:r>
                        <a:rPr lang="ru-RU" sz="20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000,0 </a:t>
                      </a:r>
                      <a:endParaRPr lang="ru-RU" sz="20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extLst>
                  <a:ext uri="{0D108BD9-81ED-4DB2-BD59-A6C34878D82A}">
                    <a16:rowId xmlns:a16="http://schemas.microsoft.com/office/drawing/2014/main" xmlns="" val="2050910801"/>
                  </a:ext>
                </a:extLst>
              </a:tr>
              <a:tr h="893004">
                <a:tc>
                  <a:txBody>
                    <a:bodyPr/>
                    <a:lstStyle/>
                    <a:p>
                      <a:pPr marL="0" algn="r" defTabSz="685808" rtl="0" eaLnBrk="1" fontAlgn="b" latinLnBrk="0" hangingPunct="1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Итого</a:t>
                      </a:r>
                      <a:endParaRPr lang="ru-RU" sz="2000" b="1" kern="1200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marL="0" algn="ctr" defTabSz="685808" rtl="0" eaLnBrk="1" fontAlgn="b" latinLnBrk="0" hangingPunct="1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196</a:t>
                      </a:r>
                      <a:endParaRPr lang="ru-RU" sz="2000" b="1" kern="1200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tc>
                  <a:txBody>
                    <a:bodyPr/>
                    <a:lstStyle/>
                    <a:p>
                      <a:pPr marL="0" algn="ctr" defTabSz="685808" rtl="0" eaLnBrk="1" fontAlgn="ctr" latinLnBrk="0" hangingPunct="1"/>
                      <a:r>
                        <a:rPr lang="ru-RU" sz="2000" b="1" kern="1200" dirty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 2 166 </a:t>
                      </a:r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420,0 </a:t>
                      </a:r>
                      <a:endParaRPr lang="ru-RU" sz="2000" b="1" kern="1200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65" marR="6765" marT="6765" marB="0" anchor="ctr"/>
                </a:tc>
                <a:extLst>
                  <a:ext uri="{0D108BD9-81ED-4DB2-BD59-A6C34878D82A}">
                    <a16:rowId xmlns:a16="http://schemas.microsoft.com/office/drawing/2014/main" xmlns="" val="4200945439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442864" y="1029459"/>
            <a:ext cx="31790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rgbClr val="024D76"/>
                </a:solidFill>
              </a:rPr>
              <a:t>по состоянию на 31.03.2022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89711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555821" y="6050845"/>
            <a:ext cx="567259" cy="608154"/>
            <a:chOff x="4787656" y="5283450"/>
            <a:chExt cx="567259" cy="608154"/>
          </a:xfrm>
        </p:grpSpPr>
        <p:sp>
          <p:nvSpPr>
            <p:cNvPr id="18" name="Шестиугольник 17"/>
            <p:cNvSpPr/>
            <p:nvPr/>
          </p:nvSpPr>
          <p:spPr>
            <a:xfrm rot="16200000">
              <a:off x="4767209" y="5303897"/>
              <a:ext cx="608154" cy="567259"/>
            </a:xfrm>
            <a:prstGeom prst="hexagon">
              <a:avLst/>
            </a:prstGeom>
            <a:noFill/>
            <a:ln w="38100">
              <a:solidFill>
                <a:schemeClr val="accent3">
                  <a:lumMod val="60000"/>
                  <a:lumOff val="40000"/>
                </a:schemeClr>
              </a:solidFill>
            </a:ln>
            <a:effectLst>
              <a:outerShdw blurRad="50800" dist="38100" dir="16200000" sx="103000" sy="103000" rotWithShape="0">
                <a:srgbClr val="10AC8E">
                  <a:alpha val="7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5835" y="5414993"/>
              <a:ext cx="298013" cy="298013"/>
            </a:xfrm>
            <a:prstGeom prst="rect">
              <a:avLst/>
            </a:prstGeom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</p:pic>
      </p:grpSp>
      <p:sp>
        <p:nvSpPr>
          <p:cNvPr id="10" name="Подзаголовок 2"/>
          <p:cNvSpPr txBox="1">
            <a:spLocks/>
          </p:cNvSpPr>
          <p:nvPr/>
        </p:nvSpPr>
        <p:spPr>
          <a:xfrm>
            <a:off x="992014" y="1857112"/>
            <a:ext cx="8555744" cy="41466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8" rtl="0" eaLnBrk="1" latinLnBrk="0" hangingPunct="1">
              <a:lnSpc>
                <a:spcPct val="90000"/>
              </a:lnSpc>
              <a:spcBef>
                <a:spcPts val="751"/>
              </a:spcBef>
              <a:buFont typeface="Arial" panose="020B0604020202020204" pitchFamily="34" charset="0"/>
              <a:buNone/>
              <a:defRPr sz="24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20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2860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ru-RU" sz="2000" b="1" dirty="0" smtClean="0">
                <a:solidFill>
                  <a:srgbClr val="024D76"/>
                </a:solidFill>
              </a:rPr>
              <a:t>Льготные периоды бизнесу по уплате кредитов с плавающей ставкой</a:t>
            </a:r>
          </a:p>
          <a:p>
            <a:pPr algn="l">
              <a:spcBef>
                <a:spcPts val="0"/>
              </a:spcBef>
            </a:pPr>
            <a:endParaRPr lang="ru-RU" sz="2000" b="1" dirty="0" smtClean="0">
              <a:solidFill>
                <a:schemeClr val="accent4">
                  <a:lumMod val="50000"/>
                  <a:lumOff val="50000"/>
                </a:schemeClr>
              </a:solidFill>
            </a:endParaRPr>
          </a:p>
          <a:p>
            <a:pPr algn="l">
              <a:spcBef>
                <a:spcPts val="0"/>
              </a:spcBef>
            </a:pP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Малый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и средней бизнес сможет платить </a:t>
            </a:r>
          </a:p>
          <a:p>
            <a:pPr algn="l">
              <a:spcBef>
                <a:spcPts val="0"/>
              </a:spcBef>
            </a:pPr>
            <a:r>
              <a:rPr lang="ru-RU" sz="1800" b="1" dirty="0" smtClean="0">
                <a:solidFill>
                  <a:srgbClr val="FF0000"/>
                </a:solidFill>
              </a:rPr>
              <a:t>в течение 3-х месяцев</a:t>
            </a:r>
            <a:r>
              <a:rPr lang="ru-RU" sz="1800" dirty="0" smtClean="0">
                <a:solidFill>
                  <a:srgbClr val="FF0000"/>
                </a:solidFill>
              </a:rPr>
              <a:t> </a:t>
            </a:r>
            <a:r>
              <a:rPr lang="ru-RU" sz="1800" b="1" dirty="0" smtClean="0">
                <a:solidFill>
                  <a:srgbClr val="FF0000"/>
                </a:solidFill>
              </a:rPr>
              <a:t>по прежним условиям</a:t>
            </a:r>
            <a:endParaRPr lang="ru-RU" sz="1800" dirty="0" smtClean="0">
              <a:solidFill>
                <a:srgbClr val="FF0000"/>
              </a:solidFill>
            </a:endParaRPr>
          </a:p>
          <a:p>
            <a:pPr algn="l">
              <a:spcBef>
                <a:spcPts val="0"/>
              </a:spcBef>
            </a:pPr>
            <a:r>
              <a:rPr lang="ru-RU" sz="1800" i="1" dirty="0" smtClean="0"/>
              <a:t>(После полгода на равномерное повышение до уровня «рынка»)</a:t>
            </a:r>
          </a:p>
          <a:p>
            <a:pPr algn="l">
              <a:spcBef>
                <a:spcPts val="0"/>
              </a:spcBef>
            </a:pPr>
            <a:endParaRPr lang="ru-RU" sz="1800" i="1" dirty="0" smtClean="0"/>
          </a:p>
          <a:p>
            <a:pPr algn="l">
              <a:spcBef>
                <a:spcPts val="0"/>
              </a:spcBef>
            </a:pP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Для крупных компаний ставка постепенно увеличивается до уровня рыночных</a:t>
            </a: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:</a:t>
            </a:r>
          </a:p>
          <a:p>
            <a:pPr algn="l">
              <a:spcBef>
                <a:spcPts val="0"/>
              </a:spcBef>
            </a:pPr>
            <a:endParaRPr lang="ru-RU" sz="2000" b="1" dirty="0">
              <a:solidFill>
                <a:schemeClr val="accent4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800" b="1" dirty="0" smtClean="0">
                <a:solidFill>
                  <a:srgbClr val="024D76"/>
                </a:solidFill>
              </a:rPr>
              <a:t>в </a:t>
            </a:r>
            <a:r>
              <a:rPr lang="ru-RU" sz="1800" b="1" dirty="0">
                <a:solidFill>
                  <a:srgbClr val="024D76"/>
                </a:solidFill>
              </a:rPr>
              <a:t>первый месяц  –  до </a:t>
            </a:r>
            <a:r>
              <a:rPr lang="ru-RU" sz="2000" b="1" dirty="0" smtClean="0">
                <a:solidFill>
                  <a:srgbClr val="FF0000"/>
                </a:solidFill>
              </a:rPr>
              <a:t>12,5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>
                <a:solidFill>
                  <a:srgbClr val="024D76"/>
                </a:solidFill>
              </a:rPr>
              <a:t>%</a:t>
            </a:r>
          </a:p>
          <a:p>
            <a:pPr marL="3429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800" b="1" dirty="0">
                <a:solidFill>
                  <a:srgbClr val="024D76"/>
                </a:solidFill>
              </a:rPr>
              <a:t>во второй месяц  –  до</a:t>
            </a:r>
            <a:r>
              <a:rPr lang="ru-RU" sz="1800" b="1" dirty="0" smtClean="0"/>
              <a:t> </a:t>
            </a:r>
            <a:r>
              <a:rPr lang="ru-RU" sz="2000" b="1" dirty="0" smtClean="0">
                <a:solidFill>
                  <a:srgbClr val="FF0000"/>
                </a:solidFill>
              </a:rPr>
              <a:t>13,5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>
                <a:solidFill>
                  <a:srgbClr val="024D76"/>
                </a:solidFill>
              </a:rPr>
              <a:t>% </a:t>
            </a:r>
          </a:p>
          <a:p>
            <a:pPr marL="3429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800" b="1" dirty="0">
                <a:solidFill>
                  <a:srgbClr val="024D76"/>
                </a:solidFill>
              </a:rPr>
              <a:t>в третий месяц  –  до </a:t>
            </a:r>
            <a:r>
              <a:rPr lang="ru-RU" sz="2000" b="1" dirty="0" smtClean="0">
                <a:solidFill>
                  <a:srgbClr val="FF0000"/>
                </a:solidFill>
              </a:rPr>
              <a:t>16,5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smtClean="0">
                <a:solidFill>
                  <a:srgbClr val="024D76"/>
                </a:solidFill>
              </a:rPr>
              <a:t>% </a:t>
            </a:r>
            <a:endParaRPr lang="ru-RU" sz="1800" b="1" dirty="0">
              <a:solidFill>
                <a:srgbClr val="024D76"/>
              </a:solidFill>
            </a:endParaRPr>
          </a:p>
          <a:p>
            <a:pPr algn="l">
              <a:spcBef>
                <a:spcPts val="0"/>
              </a:spcBef>
            </a:pPr>
            <a:endParaRPr lang="ru-RU" sz="2000" b="1" dirty="0" smtClean="0">
              <a:solidFill>
                <a:schemeClr val="accent4">
                  <a:lumMod val="50000"/>
                  <a:lumOff val="50000"/>
                </a:schemeClr>
              </a:solidFill>
            </a:endParaRPr>
          </a:p>
          <a:p>
            <a:pPr algn="l">
              <a:spcBef>
                <a:spcPts val="0"/>
              </a:spcBef>
            </a:pP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Срок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подачи заявления </a:t>
            </a:r>
            <a:r>
              <a:rPr lang="ru-RU" sz="1800" b="1" dirty="0" smtClean="0">
                <a:solidFill>
                  <a:srgbClr val="FF0000"/>
                </a:solidFill>
              </a:rPr>
              <a:t>до 1 мая 2022 года</a:t>
            </a:r>
          </a:p>
          <a:p>
            <a:pPr algn="l">
              <a:spcBef>
                <a:spcPts val="600"/>
              </a:spcBef>
            </a:pPr>
            <a:endParaRPr lang="ru-RU" sz="1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39451" y="805621"/>
            <a:ext cx="112306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Проект механизма по адаптации процентных </a:t>
            </a:r>
            <a:endParaRPr lang="ru-RU" sz="2800" b="1" dirty="0" smtClean="0">
              <a:solidFill>
                <a:srgbClr val="024D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2800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ставок </a:t>
            </a: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</a:t>
            </a:r>
            <a:r>
              <a:rPr lang="ru-RU" sz="2800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кредитам </a:t>
            </a:r>
            <a:r>
              <a:rPr lang="ru-RU" b="1" i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(законопроект Правительства РФ)</a:t>
            </a:r>
            <a:endParaRPr lang="ru-RU" b="1" i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17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7811906"/>
              </p:ext>
            </p:extLst>
          </p:nvPr>
        </p:nvGraphicFramePr>
        <p:xfrm>
          <a:off x="482138" y="887257"/>
          <a:ext cx="6261562" cy="94488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6261562">
                  <a:extLst>
                    <a:ext uri="{9D8B030D-6E8A-4147-A177-3AD203B41FA5}">
                      <a16:colId xmlns:a16="http://schemas.microsoft.com/office/drawing/2014/main" xmlns="" val="4115525465"/>
                    </a:ext>
                  </a:extLst>
                </a:gridCol>
              </a:tblGrid>
              <a:tr h="201180">
                <a:tc>
                  <a:txBody>
                    <a:bodyPr/>
                    <a:lstStyle/>
                    <a:p>
                      <a:pPr marL="0" algn="l" defTabSz="68580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2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Субсидия за трудоустройство молодежи</a:t>
                      </a:r>
                      <a:endParaRPr lang="ru-RU" sz="28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783790010"/>
                  </a:ext>
                </a:extLst>
              </a:tr>
            </a:tbl>
          </a:graphicData>
        </a:graphic>
      </p:graphicFrame>
      <p:grpSp>
        <p:nvGrpSpPr>
          <p:cNvPr id="15" name="Группа 14"/>
          <p:cNvGrpSpPr/>
          <p:nvPr/>
        </p:nvGrpSpPr>
        <p:grpSpPr>
          <a:xfrm>
            <a:off x="482138" y="5813084"/>
            <a:ext cx="567259" cy="608154"/>
            <a:chOff x="4787656" y="5283450"/>
            <a:chExt cx="567259" cy="608154"/>
          </a:xfrm>
        </p:grpSpPr>
        <p:sp>
          <p:nvSpPr>
            <p:cNvPr id="18" name="Шестиугольник 17"/>
            <p:cNvSpPr/>
            <p:nvPr/>
          </p:nvSpPr>
          <p:spPr>
            <a:xfrm rot="16200000">
              <a:off x="4767209" y="5303897"/>
              <a:ext cx="608154" cy="567259"/>
            </a:xfrm>
            <a:prstGeom prst="hexagon">
              <a:avLst/>
            </a:prstGeom>
            <a:noFill/>
            <a:ln w="38100">
              <a:solidFill>
                <a:schemeClr val="accent3">
                  <a:lumMod val="60000"/>
                  <a:lumOff val="40000"/>
                </a:schemeClr>
              </a:solidFill>
            </a:ln>
            <a:effectLst>
              <a:outerShdw blurRad="50800" dist="38100" dir="16200000" sx="103000" sy="103000" rotWithShape="0">
                <a:srgbClr val="10AC8E">
                  <a:alpha val="7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5835" y="5414993"/>
              <a:ext cx="298013" cy="298013"/>
            </a:xfrm>
            <a:prstGeom prst="rect">
              <a:avLst/>
            </a:prstGeom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</p:pic>
      </p:grpSp>
      <p:sp>
        <p:nvSpPr>
          <p:cNvPr id="23" name="Подзаголовок 2"/>
          <p:cNvSpPr txBox="1">
            <a:spLocks/>
          </p:cNvSpPr>
          <p:nvPr/>
        </p:nvSpPr>
        <p:spPr>
          <a:xfrm>
            <a:off x="311545" y="1754848"/>
            <a:ext cx="6970223" cy="41734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8" rtl="0" eaLnBrk="1" latinLnBrk="0" hangingPunct="1">
              <a:lnSpc>
                <a:spcPct val="90000"/>
              </a:lnSpc>
              <a:spcBef>
                <a:spcPts val="751"/>
              </a:spcBef>
              <a:buFont typeface="Arial" panose="020B0604020202020204" pitchFamily="34" charset="0"/>
              <a:buNone/>
              <a:defRPr sz="24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20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2860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Размер </a:t>
            </a:r>
            <a:r>
              <a:rPr lang="ru-RU" sz="18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субсидии:</a:t>
            </a:r>
            <a:r>
              <a:rPr lang="ru-RU" sz="1800" b="1" dirty="0">
                <a:solidFill>
                  <a:srgbClr val="024D76"/>
                </a:solidFill>
              </a:rPr>
              <a:t> </a:t>
            </a:r>
            <a:r>
              <a:rPr lang="ru-RU" sz="1800" b="1" dirty="0" smtClean="0">
                <a:solidFill>
                  <a:srgbClr val="FF0000"/>
                </a:solidFill>
              </a:rPr>
              <a:t>3</a:t>
            </a:r>
            <a:r>
              <a:rPr lang="ru-RU" sz="1800" b="1" dirty="0">
                <a:solidFill>
                  <a:srgbClr val="FF0000"/>
                </a:solidFill>
              </a:rPr>
              <a:t>*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>
                <a:solidFill>
                  <a:srgbClr val="FF0000"/>
                </a:solidFill>
              </a:rPr>
              <a:t>МРОТ </a:t>
            </a:r>
            <a:r>
              <a:rPr lang="ru-RU" sz="1800" b="1" dirty="0" smtClean="0">
                <a:solidFill>
                  <a:srgbClr val="FF0000"/>
                </a:solidFill>
              </a:rPr>
              <a:t>( на 1.01.2022 – 15400 руб.)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1800" b="1" dirty="0">
              <a:solidFill>
                <a:srgbClr val="FF0000"/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Условия </a:t>
            </a:r>
            <a:r>
              <a:rPr lang="ru-RU" sz="18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получения</a:t>
            </a:r>
            <a:r>
              <a:rPr lang="ru-RU" sz="18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: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600" b="1" dirty="0">
                <a:solidFill>
                  <a:srgbClr val="024D76"/>
                </a:solidFill>
              </a:rPr>
              <a:t>- трудоустройство </a:t>
            </a:r>
            <a:r>
              <a:rPr lang="ru-RU" sz="1600" b="1" dirty="0" smtClean="0">
                <a:solidFill>
                  <a:srgbClr val="024D76"/>
                </a:solidFill>
              </a:rPr>
              <a:t>сотрудников </a:t>
            </a:r>
            <a:r>
              <a:rPr lang="ru-RU" sz="1600" b="1" dirty="0">
                <a:solidFill>
                  <a:srgbClr val="024D76"/>
                </a:solidFill>
              </a:rPr>
              <a:t>в возрасте до </a:t>
            </a:r>
            <a:r>
              <a:rPr lang="ru-RU" sz="2000" b="1" dirty="0" smtClean="0">
                <a:solidFill>
                  <a:srgbClr val="FF0000"/>
                </a:solidFill>
              </a:rPr>
              <a:t>30 лет</a:t>
            </a:r>
            <a:endParaRPr lang="ru-RU" sz="2000" b="1" dirty="0">
              <a:solidFill>
                <a:srgbClr val="FF0000"/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600" b="1" dirty="0" smtClean="0">
                <a:solidFill>
                  <a:srgbClr val="024D76"/>
                </a:solidFill>
              </a:rPr>
              <a:t>- работодатель (ЮЛ,</a:t>
            </a:r>
            <a:r>
              <a:rPr lang="ru-RU" sz="1600" b="1" dirty="0">
                <a:solidFill>
                  <a:srgbClr val="024D76"/>
                </a:solidFill>
              </a:rPr>
              <a:t> </a:t>
            </a:r>
            <a:r>
              <a:rPr lang="ru-RU" sz="1600" b="1" dirty="0" smtClean="0">
                <a:solidFill>
                  <a:srgbClr val="024D76"/>
                </a:solidFill>
              </a:rPr>
              <a:t>ИП, НКО) </a:t>
            </a:r>
            <a:r>
              <a:rPr lang="ru-RU" sz="1600" b="1" dirty="0">
                <a:solidFill>
                  <a:srgbClr val="024D76"/>
                </a:solidFill>
              </a:rPr>
              <a:t>зарегистрирован до 1 января 2022 года.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1600" b="1" dirty="0" smtClean="0">
                <a:solidFill>
                  <a:srgbClr val="024D76"/>
                </a:solidFill>
              </a:rPr>
              <a:t>отсутствие задолженности: </a:t>
            </a:r>
            <a:r>
              <a:rPr lang="ru-RU" sz="1400" b="1" i="1" dirty="0" smtClean="0">
                <a:solidFill>
                  <a:srgbClr val="024D76"/>
                </a:solidFill>
              </a:rPr>
              <a:t>по налогам, сборам, страховым взносам;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1400" b="1" i="1" dirty="0" smtClean="0">
                <a:solidFill>
                  <a:srgbClr val="024D76"/>
                </a:solidFill>
              </a:rPr>
              <a:t>по</a:t>
            </a:r>
            <a:r>
              <a:rPr lang="ru-RU" sz="1400" b="1" i="1" dirty="0">
                <a:solidFill>
                  <a:srgbClr val="024D76"/>
                </a:solidFill>
              </a:rPr>
              <a:t> возврату в федеральный бюджет субсидий, </a:t>
            </a:r>
            <a:r>
              <a:rPr lang="ru-RU" sz="1400" b="1" i="1" dirty="0" smtClean="0">
                <a:solidFill>
                  <a:srgbClr val="024D76"/>
                </a:solidFill>
              </a:rPr>
              <a:t>   бюджетных инвестиций;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1400" b="1" i="1" dirty="0" smtClean="0">
                <a:solidFill>
                  <a:srgbClr val="024D76"/>
                </a:solidFill>
              </a:rPr>
              <a:t>по</a:t>
            </a:r>
            <a:r>
              <a:rPr lang="ru-RU" sz="1400" b="1" i="1" dirty="0">
                <a:solidFill>
                  <a:srgbClr val="024D76"/>
                </a:solidFill>
              </a:rPr>
              <a:t> заработной плате</a:t>
            </a:r>
            <a:r>
              <a:rPr lang="ru-RU" sz="1400" b="1" i="1" dirty="0" smtClean="0">
                <a:solidFill>
                  <a:srgbClr val="024D76"/>
                </a:solidFill>
              </a:rPr>
              <a:t>.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FontTx/>
              <a:buChar char="-"/>
            </a:pPr>
            <a:endParaRPr lang="ru-RU" sz="1400" b="1" i="1" dirty="0" smtClean="0">
              <a:solidFill>
                <a:srgbClr val="024D76"/>
              </a:solidFill>
            </a:endParaRPr>
          </a:p>
          <a:p>
            <a:pPr marL="541338" algn="l"/>
            <a:r>
              <a:rPr lang="ru-RU" sz="18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Порядок действия работодателя:</a:t>
            </a:r>
          </a:p>
          <a:p>
            <a:pPr marL="884238" indent="-342900" algn="l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1600" b="1" dirty="0">
                <a:solidFill>
                  <a:srgbClr val="024D76"/>
                </a:solidFill>
              </a:rPr>
              <a:t>Обращение в </a:t>
            </a:r>
            <a:r>
              <a:rPr lang="ru-RU" sz="1600" b="1" dirty="0" smtClean="0">
                <a:solidFill>
                  <a:srgbClr val="024D76"/>
                </a:solidFill>
              </a:rPr>
              <a:t>Центр Занятости</a:t>
            </a:r>
            <a:endParaRPr lang="ru-RU" sz="1600" b="1" dirty="0">
              <a:solidFill>
                <a:srgbClr val="024D76"/>
              </a:solidFill>
            </a:endParaRPr>
          </a:p>
          <a:p>
            <a:pPr marL="884238" indent="-342900" algn="l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1600" b="1" dirty="0">
                <a:solidFill>
                  <a:srgbClr val="024D76"/>
                </a:solidFill>
              </a:rPr>
              <a:t>Трудоустройство молодежи</a:t>
            </a:r>
          </a:p>
          <a:p>
            <a:pPr marL="884238" indent="-342900" algn="l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1600" b="1" dirty="0" smtClean="0">
                <a:solidFill>
                  <a:srgbClr val="024D76"/>
                </a:solidFill>
              </a:rPr>
              <a:t> </a:t>
            </a:r>
            <a:r>
              <a:rPr lang="ru-RU" sz="1600" b="1" dirty="0">
                <a:solidFill>
                  <a:srgbClr val="024D76"/>
                </a:solidFill>
              </a:rPr>
              <a:t>Направление заявления за компенсацией в ФСС</a:t>
            </a:r>
          </a:p>
          <a:p>
            <a:pPr marL="541338" algn="l"/>
            <a:endParaRPr lang="ru-RU" sz="1800" b="1" i="1" dirty="0" smtClean="0">
              <a:solidFill>
                <a:srgbClr val="024D76"/>
              </a:solidFill>
            </a:endParaRPr>
          </a:p>
          <a:p>
            <a:pPr marL="541338" algn="l"/>
            <a:endParaRPr lang="ru-RU" sz="1800" b="1" i="1" dirty="0">
              <a:solidFill>
                <a:srgbClr val="024D76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6" name="Picture 2" descr="https://avatars.mds.yandex.net/i?id=2a0000017fb28c3b0beb8d6a18252e0052de-1404084-fast-image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1768" y="714282"/>
            <a:ext cx="4910232" cy="3730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187577" y="5851008"/>
            <a:ext cx="10711053" cy="6057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0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Постановление Правительства России </a:t>
            </a:r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от 18.03.2022 №398</a:t>
            </a:r>
          </a:p>
          <a:p>
            <a:pPr algn="just"/>
            <a:r>
              <a:rPr lang="ru-RU" sz="1400" b="1" i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«О </a:t>
            </a:r>
            <a:r>
              <a:rPr lang="ru-RU" sz="1400" b="1" i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внесении изменений в постановление Правительства Российской Федерации от 13 марта 2021 г. N </a:t>
            </a:r>
            <a:r>
              <a:rPr lang="ru-RU" sz="1400" b="1" i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362»</a:t>
            </a:r>
            <a:endParaRPr lang="ru-RU" sz="1400" b="1" i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67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3"/>
          <p:cNvSpPr txBox="1">
            <a:spLocks/>
          </p:cNvSpPr>
          <p:nvPr/>
        </p:nvSpPr>
        <p:spPr bwMode="auto">
          <a:xfrm>
            <a:off x="707426" y="852249"/>
            <a:ext cx="10609330" cy="441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630" rIns="0" bIns="0" numCol="1" rtlCol="0" anchor="b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0630" marR="4252" algn="l">
              <a:lnSpc>
                <a:spcPct val="100000"/>
              </a:lnSpc>
              <a:spcBef>
                <a:spcPts val="0"/>
              </a:spcBef>
            </a:pP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Обнуление ставки НДС для гостиничного бизнеса</a:t>
            </a:r>
          </a:p>
        </p:txBody>
      </p:sp>
      <p:sp>
        <p:nvSpPr>
          <p:cNvPr id="1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7361" y="1429847"/>
            <a:ext cx="11477003" cy="3672983"/>
          </a:xfrm>
        </p:spPr>
        <p:txBody>
          <a:bodyPr>
            <a:noAutofit/>
          </a:bodyPr>
          <a:lstStyle/>
          <a:p>
            <a:pPr algn="l">
              <a:spcBef>
                <a:spcPts val="600"/>
              </a:spcBef>
            </a:pP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Для существующих гостиниц и иных средств размещения</a:t>
            </a:r>
          </a:p>
          <a:p>
            <a:pPr algn="l">
              <a:spcBef>
                <a:spcPts val="600"/>
              </a:spcBef>
            </a:pPr>
            <a:endParaRPr lang="ru-RU" sz="2000" b="1" dirty="0" smtClean="0">
              <a:solidFill>
                <a:schemeClr val="accent4">
                  <a:lumMod val="50000"/>
                  <a:lumOff val="50000"/>
                </a:schemeClr>
              </a:solidFill>
            </a:endParaRPr>
          </a:p>
          <a:p>
            <a:pPr algn="l">
              <a:spcBef>
                <a:spcPts val="600"/>
              </a:spcBef>
            </a:pP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Для 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инвесторов, которые строят, предоставляют в аренду и управление </a:t>
            </a: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туристические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объекты – гостиницы и иные средства </a:t>
            </a: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размещения</a:t>
            </a:r>
            <a:endParaRPr lang="ru-RU" sz="2000" b="1" dirty="0">
              <a:solidFill>
                <a:schemeClr val="accent4">
                  <a:lumMod val="50000"/>
                  <a:lumOff val="50000"/>
                </a:schemeClr>
              </a:solidFill>
            </a:endParaRPr>
          </a:p>
          <a:p>
            <a:pPr algn="l">
              <a:spcBef>
                <a:spcPts val="600"/>
              </a:spcBef>
            </a:pPr>
            <a:r>
              <a:rPr lang="ru-RU" sz="2000" b="1" dirty="0" smtClean="0">
                <a:solidFill>
                  <a:srgbClr val="024D76"/>
                </a:solidFill>
              </a:rPr>
              <a:t>Срок </a:t>
            </a:r>
            <a:r>
              <a:rPr lang="ru-RU" sz="2000" b="1" dirty="0">
                <a:solidFill>
                  <a:srgbClr val="024D76"/>
                </a:solidFill>
              </a:rPr>
              <a:t>получения</a:t>
            </a:r>
          </a:p>
          <a:p>
            <a:pPr marL="342900" indent="-342900" algn="l">
              <a:spcBef>
                <a:spcPts val="600"/>
              </a:spcBef>
              <a:buFontTx/>
              <a:buChar char="-"/>
            </a:pP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для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новых объектов – </a:t>
            </a:r>
            <a:r>
              <a:rPr lang="ru-RU" sz="2000" b="1" dirty="0">
                <a:solidFill>
                  <a:srgbClr val="024D76"/>
                </a:solidFill>
              </a:rPr>
              <a:t>в течение </a:t>
            </a:r>
            <a:r>
              <a:rPr lang="ru-RU" sz="2000" b="1" dirty="0">
                <a:solidFill>
                  <a:srgbClr val="FF0000"/>
                </a:solidFill>
              </a:rPr>
              <a:t>5 лет </a:t>
            </a:r>
            <a:r>
              <a:rPr lang="ru-RU" sz="2000" b="1" dirty="0">
                <a:solidFill>
                  <a:srgbClr val="024D76"/>
                </a:solidFill>
              </a:rPr>
              <a:t>с момента ввода в </a:t>
            </a:r>
            <a:r>
              <a:rPr lang="ru-RU" sz="2000" b="1" dirty="0" smtClean="0">
                <a:solidFill>
                  <a:srgbClr val="024D76"/>
                </a:solidFill>
              </a:rPr>
              <a:t>эксплуатацию</a:t>
            </a:r>
          </a:p>
          <a:p>
            <a:pPr marL="342900" indent="-342900" algn="l">
              <a:spcBef>
                <a:spcPts val="600"/>
              </a:spcBef>
              <a:buFontTx/>
              <a:buChar char="-"/>
            </a:pP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для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существующих гостиниц – </a:t>
            </a:r>
            <a:r>
              <a:rPr lang="ru-RU" sz="2000" b="1" dirty="0">
                <a:solidFill>
                  <a:srgbClr val="024D76"/>
                </a:solidFill>
              </a:rPr>
              <a:t>до </a:t>
            </a:r>
            <a:r>
              <a:rPr lang="ru-RU" sz="2000" b="1" dirty="0" smtClean="0">
                <a:solidFill>
                  <a:srgbClr val="FF0000"/>
                </a:solidFill>
              </a:rPr>
              <a:t>30.06.2027 </a:t>
            </a:r>
            <a:endParaRPr lang="ru-RU" sz="2000" b="1" dirty="0" smtClean="0">
              <a:solidFill>
                <a:srgbClr val="024D76"/>
              </a:solidFill>
            </a:endParaRPr>
          </a:p>
          <a:p>
            <a:pPr marL="342900" indent="-342900" algn="l">
              <a:spcBef>
                <a:spcPts val="600"/>
              </a:spcBef>
              <a:buFontTx/>
              <a:buChar char="-"/>
            </a:pPr>
            <a:endParaRPr lang="ru-RU" sz="2000" b="1" dirty="0">
              <a:solidFill>
                <a:srgbClr val="024D76"/>
              </a:solidFill>
            </a:endParaRPr>
          </a:p>
          <a:p>
            <a:pPr algn="l">
              <a:spcBef>
                <a:spcPts val="600"/>
              </a:spcBef>
            </a:pPr>
            <a:r>
              <a:rPr lang="ru-RU" sz="2000" b="1" dirty="0" smtClean="0">
                <a:solidFill>
                  <a:srgbClr val="024D76"/>
                </a:solidFill>
              </a:rPr>
              <a:t>Для </a:t>
            </a:r>
            <a:r>
              <a:rPr lang="ru-RU" sz="2000" b="1" dirty="0">
                <a:solidFill>
                  <a:srgbClr val="024D76"/>
                </a:solidFill>
              </a:rPr>
              <a:t>подтверждения права на ставку НДС </a:t>
            </a:r>
            <a:r>
              <a:rPr lang="ru-RU" sz="2000" b="1" dirty="0">
                <a:solidFill>
                  <a:srgbClr val="FF0000"/>
                </a:solidFill>
              </a:rPr>
              <a:t>0%</a:t>
            </a:r>
            <a:r>
              <a:rPr lang="ru-RU" sz="2000" b="1" dirty="0">
                <a:solidFill>
                  <a:srgbClr val="024D76"/>
                </a:solidFill>
              </a:rPr>
              <a:t> </a:t>
            </a:r>
            <a:r>
              <a:rPr lang="ru-RU" sz="2000" b="1" dirty="0" smtClean="0">
                <a:solidFill>
                  <a:srgbClr val="024D76"/>
                </a:solidFill>
              </a:rPr>
              <a:t>ЮЛ </a:t>
            </a:r>
            <a:r>
              <a:rPr lang="ru-RU" sz="2000" b="1" dirty="0">
                <a:solidFill>
                  <a:srgbClr val="024D76"/>
                </a:solidFill>
              </a:rPr>
              <a:t>и ИП должны будет представлять в ИФНС отчет о доходах от оказания этих услуг, а также документ, подтверждающий ввод объекта туристской индустрии в эксплуатацию</a:t>
            </a:r>
          </a:p>
          <a:p>
            <a:pPr algn="l">
              <a:spcBef>
                <a:spcPts val="600"/>
              </a:spcBef>
            </a:pP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 </a:t>
            </a:r>
            <a:endParaRPr lang="ru-RU" sz="1000" dirty="0"/>
          </a:p>
        </p:txBody>
      </p:sp>
      <p:grpSp>
        <p:nvGrpSpPr>
          <p:cNvPr id="15" name="Группа 14"/>
          <p:cNvGrpSpPr/>
          <p:nvPr/>
        </p:nvGrpSpPr>
        <p:grpSpPr>
          <a:xfrm>
            <a:off x="497360" y="5538896"/>
            <a:ext cx="605790" cy="628650"/>
            <a:chOff x="4787656" y="5283450"/>
            <a:chExt cx="567259" cy="608154"/>
          </a:xfrm>
          <a:noFill/>
        </p:grpSpPr>
        <p:sp>
          <p:nvSpPr>
            <p:cNvPr id="18" name="Шестиугольник 17"/>
            <p:cNvSpPr/>
            <p:nvPr/>
          </p:nvSpPr>
          <p:spPr>
            <a:xfrm rot="16200000">
              <a:off x="4767209" y="5303897"/>
              <a:ext cx="608154" cy="567259"/>
            </a:xfrm>
            <a:prstGeom prst="hexagon">
              <a:avLst/>
            </a:prstGeom>
            <a:grpFill/>
            <a:ln w="38100">
              <a:solidFill>
                <a:schemeClr val="accent3">
                  <a:lumMod val="60000"/>
                  <a:lumOff val="40000"/>
                </a:schemeClr>
              </a:solidFill>
            </a:ln>
            <a:effectLst>
              <a:outerShdw blurRad="50800" dist="38100" dir="16200000" sx="103000" sy="103000" rotWithShape="0">
                <a:srgbClr val="10AC8E">
                  <a:alpha val="7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5835" y="5414993"/>
              <a:ext cx="298013" cy="298013"/>
            </a:xfrm>
            <a:prstGeom prst="rect">
              <a:avLst/>
            </a:prstGeom>
            <a:grpFill/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</p:pic>
      </p:grpSp>
      <p:sp>
        <p:nvSpPr>
          <p:cNvPr id="9" name="Прямоугольник 8"/>
          <p:cNvSpPr/>
          <p:nvPr/>
        </p:nvSpPr>
        <p:spPr>
          <a:xfrm>
            <a:off x="1439056" y="5486297"/>
            <a:ext cx="9877700" cy="7338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Федеральный</a:t>
            </a:r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 закон от 26.03.2022 №67-ФЗ </a:t>
            </a:r>
            <a:r>
              <a:rPr lang="ru-RU" sz="12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“О внесении изменений в части первую и вторую Налогового кодекса Российской Федерации и статью 2 Федерального закона “О внесении изменений в часть вторую Налогового кодекса Российской Федерации”.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403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933869" y="1034634"/>
            <a:ext cx="10848242" cy="750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Особенности осуществления контрольно-надзорной деятельности в 2022 году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0110" y="2095322"/>
            <a:ext cx="1111736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Запрещены: плановые проверки</a:t>
            </a:r>
          </a:p>
          <a:p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Срок  - </a:t>
            </a:r>
            <a:r>
              <a:rPr lang="ru-RU" sz="20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с 10 марта до конца 2022 года</a:t>
            </a:r>
          </a:p>
          <a:p>
            <a:endParaRPr lang="ru-RU" sz="2000" b="1" dirty="0">
              <a:solidFill>
                <a:srgbClr val="FF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федеральными, региональными и муниципальными органами контроля (надзора) проведение плановых </a:t>
            </a:r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проверок , </a:t>
            </a:r>
            <a:r>
              <a:rPr lang="ru-RU" sz="20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а также внеплановых контрольных (надзорных) мероприятий, за исключением основания - непосредственной угрозы причинения вреда жизни и тяжкого вреда здоровью граждан, по фактам причинения вреда жизни и тяжкого вреда здоровью </a:t>
            </a:r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граждан</a:t>
            </a:r>
          </a:p>
          <a:p>
            <a:pPr marL="342900" indent="-342900">
              <a:buFontTx/>
              <a:buChar char="-"/>
            </a:pPr>
            <a:endParaRPr lang="ru-RU" sz="2000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      </a:t>
            </a:r>
            <a:r>
              <a:rPr lang="ru-RU" sz="2000" b="1" dirty="0" smtClean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Запрет на проверки действует в рамках 248 - ФЗ</a:t>
            </a:r>
            <a:endParaRPr lang="ru-RU" sz="2000" b="1" dirty="0">
              <a:solidFill>
                <a:srgbClr val="FF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984959" y="5821772"/>
            <a:ext cx="567259" cy="608154"/>
            <a:chOff x="4787656" y="5283450"/>
            <a:chExt cx="567259" cy="608154"/>
          </a:xfrm>
        </p:grpSpPr>
        <p:sp>
          <p:nvSpPr>
            <p:cNvPr id="14" name="Шестиугольник 13"/>
            <p:cNvSpPr/>
            <p:nvPr/>
          </p:nvSpPr>
          <p:spPr>
            <a:xfrm rot="16200000">
              <a:off x="4767209" y="5303897"/>
              <a:ext cx="608154" cy="567259"/>
            </a:xfrm>
            <a:prstGeom prst="hexagon">
              <a:avLst/>
            </a:prstGeom>
            <a:noFill/>
            <a:ln w="38100">
              <a:solidFill>
                <a:srgbClr val="1A8088"/>
              </a:solidFill>
            </a:ln>
            <a:effectLst>
              <a:outerShdw blurRad="50800" dist="38100" dir="16200000" sx="103000" sy="103000" rotWithShape="0">
                <a:srgbClr val="10AC8E">
                  <a:alpha val="7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5835" y="5414993"/>
              <a:ext cx="298013" cy="298013"/>
            </a:xfrm>
            <a:prstGeom prst="rect">
              <a:avLst/>
            </a:prstGeom>
          </p:spPr>
        </p:pic>
      </p:grpSp>
      <p:sp>
        <p:nvSpPr>
          <p:cNvPr id="16" name="Прямоугольник 15"/>
          <p:cNvSpPr/>
          <p:nvPr/>
        </p:nvSpPr>
        <p:spPr>
          <a:xfrm>
            <a:off x="1690398" y="5831997"/>
            <a:ext cx="9922482" cy="6057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Постановление Правительства России от 10.03.2022 №336</a:t>
            </a:r>
          </a:p>
          <a:p>
            <a:pPr algn="just"/>
            <a:r>
              <a:rPr lang="ru-RU" sz="14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«Об </a:t>
            </a:r>
            <a:r>
              <a:rPr lang="ru-RU" sz="14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особенностях организации и осуществлении государственного контроля (надзора), муниципального </a:t>
            </a:r>
            <a:r>
              <a:rPr lang="ru-RU" sz="14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контроля»</a:t>
            </a:r>
            <a:endParaRPr lang="ru-RU" sz="1400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ru-RU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685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3"/>
          <p:cNvSpPr txBox="1">
            <a:spLocks/>
          </p:cNvSpPr>
          <p:nvPr/>
        </p:nvSpPr>
        <p:spPr bwMode="auto">
          <a:xfrm>
            <a:off x="710853" y="846261"/>
            <a:ext cx="6610155" cy="718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630" rIns="0" bIns="0" numCol="1" rtlCol="0" anchor="b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0630" marR="4252" algn="l">
              <a:lnSpc>
                <a:spcPct val="100000"/>
              </a:lnSpc>
              <a:spcBef>
                <a:spcPts val="0"/>
              </a:spcBef>
            </a:pP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Нефинансовые меры </a:t>
            </a:r>
            <a:r>
              <a:rPr lang="ru-RU" sz="2800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поддержки </a:t>
            </a:r>
            <a:r>
              <a:rPr lang="ru-RU" sz="1800" b="1" i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снижения административной нагрузки</a:t>
            </a:r>
            <a:endParaRPr lang="ru-RU" sz="1800" b="1" i="1" dirty="0">
              <a:solidFill>
                <a:srgbClr val="024D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538837" y="1696425"/>
            <a:ext cx="5979658" cy="7176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8" rtl="0" eaLnBrk="1" latinLnBrk="0" hangingPunct="1">
              <a:lnSpc>
                <a:spcPct val="90000"/>
              </a:lnSpc>
              <a:spcBef>
                <a:spcPts val="751"/>
              </a:spcBef>
              <a:buFont typeface="Arial" panose="020B0604020202020204" pitchFamily="34" charset="0"/>
              <a:buNone/>
              <a:defRPr sz="24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20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2860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1. Автоматическое </a:t>
            </a:r>
            <a:r>
              <a:rPr lang="ru-RU" sz="18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продление еще на 12 месяцев действия </a:t>
            </a:r>
            <a:r>
              <a:rPr lang="ru-RU" sz="18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лицензий и других видов разрешительных документов, </a:t>
            </a:r>
            <a:r>
              <a:rPr lang="ru-RU" sz="18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которые истекли в 2021 </a:t>
            </a:r>
            <a:r>
              <a:rPr lang="ru-RU" sz="18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году;</a:t>
            </a:r>
            <a:endParaRPr lang="ru-RU" sz="1800" b="1" dirty="0">
              <a:solidFill>
                <a:schemeClr val="accent4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618033" y="5747343"/>
            <a:ext cx="567259" cy="608154"/>
            <a:chOff x="4787656" y="5283450"/>
            <a:chExt cx="567259" cy="608154"/>
          </a:xfrm>
        </p:grpSpPr>
        <p:sp>
          <p:nvSpPr>
            <p:cNvPr id="13" name="Шестиугольник 12"/>
            <p:cNvSpPr/>
            <p:nvPr/>
          </p:nvSpPr>
          <p:spPr>
            <a:xfrm rot="16200000">
              <a:off x="4767209" y="5303897"/>
              <a:ext cx="608154" cy="567259"/>
            </a:xfrm>
            <a:prstGeom prst="hexagon">
              <a:avLst/>
            </a:prstGeom>
            <a:noFill/>
            <a:ln w="38100">
              <a:solidFill>
                <a:srgbClr val="1A8088"/>
              </a:solidFill>
            </a:ln>
            <a:effectLst>
              <a:outerShdw blurRad="50800" dist="38100" dir="16200000" sx="103000" sy="103000" rotWithShape="0">
                <a:srgbClr val="10AC8E">
                  <a:alpha val="7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5835" y="5414993"/>
              <a:ext cx="298013" cy="298013"/>
            </a:xfrm>
            <a:prstGeom prst="rect">
              <a:avLst/>
            </a:prstGeom>
          </p:spPr>
        </p:pic>
      </p:grpSp>
      <p:sp>
        <p:nvSpPr>
          <p:cNvPr id="17" name="Прямоугольник 16"/>
          <p:cNvSpPr/>
          <p:nvPr/>
        </p:nvSpPr>
        <p:spPr>
          <a:xfrm>
            <a:off x="1323472" y="5724997"/>
            <a:ext cx="4490520" cy="6057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Постановление Правительства России </a:t>
            </a:r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от 12.03.2022 №353</a:t>
            </a:r>
            <a:endParaRPr lang="ru-RU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8958" y="3011312"/>
            <a:ext cx="6486652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Более</a:t>
            </a:r>
            <a:r>
              <a:rPr lang="ru-RU" dirty="0"/>
              <a:t> </a:t>
            </a:r>
            <a:r>
              <a:rPr lang="ru-RU" sz="20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120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1" dirty="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видов разрешений, в том числе в </a:t>
            </a:r>
          </a:p>
          <a:p>
            <a:r>
              <a:rPr lang="ru-RU" b="1" dirty="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сферах деятельности:</a:t>
            </a:r>
          </a:p>
          <a:p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- сельское </a:t>
            </a:r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хозяйство</a:t>
            </a:r>
          </a:p>
          <a:p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- промышленность</a:t>
            </a:r>
            <a:endParaRPr lang="ru-RU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- розничная </a:t>
            </a:r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торговля (</a:t>
            </a:r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включая </a:t>
            </a:r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торговлю </a:t>
            </a:r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под акцизными </a:t>
            </a:r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товарами)</a:t>
            </a:r>
          </a:p>
          <a:p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- оказание услуг связи; </a:t>
            </a:r>
          </a:p>
          <a:p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у</a:t>
            </a:r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слуги такси и др.</a:t>
            </a:r>
            <a:endParaRPr lang="ru-RU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Подзаголовок 2"/>
          <p:cNvSpPr txBox="1">
            <a:spLocks/>
          </p:cNvSpPr>
          <p:nvPr/>
        </p:nvSpPr>
        <p:spPr>
          <a:xfrm>
            <a:off x="7001354" y="1581619"/>
            <a:ext cx="5190646" cy="37380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8" rtl="0" eaLnBrk="1" latinLnBrk="0" hangingPunct="1">
              <a:lnSpc>
                <a:spcPct val="90000"/>
              </a:lnSpc>
              <a:spcBef>
                <a:spcPts val="751"/>
              </a:spcBef>
              <a:buFont typeface="Arial" panose="020B0604020202020204" pitchFamily="34" charset="0"/>
              <a:buNone/>
              <a:defRPr sz="24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20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2860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2. Отмена штрафов за неисполнение договоров </a:t>
            </a: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по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223-ФЗ из-за введённых санкций</a:t>
            </a:r>
          </a:p>
          <a:p>
            <a:pPr marL="342900" indent="-342900" algn="l">
              <a:lnSpc>
                <a:spcPct val="100000"/>
              </a:lnSpc>
              <a:spcBef>
                <a:spcPts val="0"/>
              </a:spcBef>
              <a:buFontTx/>
              <a:buChar char="-"/>
            </a:pPr>
            <a:endParaRPr lang="ru-RU" sz="1800" b="1" dirty="0"/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1800" b="1" dirty="0" smtClean="0"/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1800" b="1" dirty="0"/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tt-RU" sz="1800" b="1" dirty="0" smtClean="0"/>
          </a:p>
        </p:txBody>
      </p:sp>
      <p:grpSp>
        <p:nvGrpSpPr>
          <p:cNvPr id="22" name="Группа 21"/>
          <p:cNvGrpSpPr/>
          <p:nvPr/>
        </p:nvGrpSpPr>
        <p:grpSpPr>
          <a:xfrm>
            <a:off x="6910354" y="5722633"/>
            <a:ext cx="608451" cy="608154"/>
            <a:chOff x="4787656" y="5283450"/>
            <a:chExt cx="567259" cy="608154"/>
          </a:xfrm>
        </p:grpSpPr>
        <p:sp>
          <p:nvSpPr>
            <p:cNvPr id="24" name="Шестиугольник 23"/>
            <p:cNvSpPr/>
            <p:nvPr/>
          </p:nvSpPr>
          <p:spPr>
            <a:xfrm rot="16200000">
              <a:off x="4767209" y="5303897"/>
              <a:ext cx="608154" cy="567259"/>
            </a:xfrm>
            <a:prstGeom prst="hexagon">
              <a:avLst/>
            </a:prstGeom>
            <a:noFill/>
            <a:ln w="38100">
              <a:solidFill>
                <a:srgbClr val="1A8088"/>
              </a:solidFill>
            </a:ln>
            <a:effectLst>
              <a:outerShdw blurRad="50800" dist="38100" dir="16200000" sx="103000" sy="103000" rotWithShape="0">
                <a:srgbClr val="10AC8E">
                  <a:alpha val="7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5835" y="5414993"/>
              <a:ext cx="298013" cy="298013"/>
            </a:xfrm>
            <a:prstGeom prst="rect">
              <a:avLst/>
            </a:prstGeom>
          </p:spPr>
        </p:pic>
      </p:grpSp>
      <p:sp>
        <p:nvSpPr>
          <p:cNvPr id="26" name="Прямоугольник 25"/>
          <p:cNvSpPr/>
          <p:nvPr/>
        </p:nvSpPr>
        <p:spPr>
          <a:xfrm>
            <a:off x="7518805" y="5683976"/>
            <a:ext cx="4673195" cy="6057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0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Постановление Правительства </a:t>
            </a:r>
            <a:endParaRPr lang="ru-RU" sz="2000" b="1" dirty="0" smtClean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ru-RU" sz="20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России от 10.03.2022 №339</a:t>
            </a:r>
            <a:endParaRPr lang="ru-RU" sz="2000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314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556727" y="1530161"/>
            <a:ext cx="5444836" cy="17155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8" rtl="0" eaLnBrk="1" latinLnBrk="0" hangingPunct="1">
              <a:lnSpc>
                <a:spcPct val="90000"/>
              </a:lnSpc>
              <a:spcBef>
                <a:spcPts val="751"/>
              </a:spcBef>
              <a:buFont typeface="Arial" panose="020B0604020202020204" pitchFamily="34" charset="0"/>
              <a:buNone/>
              <a:defRPr sz="24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20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2860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1.«Право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на ошибку»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1800" b="1" dirty="0" smtClean="0"/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b="1" dirty="0">
                <a:solidFill>
                  <a:srgbClr val="024D76"/>
                </a:solidFill>
              </a:rPr>
              <a:t>Предупреждение вместо штрафа, если:</a:t>
            </a:r>
          </a:p>
          <a:p>
            <a:pPr marL="342900" indent="-3429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800" b="1" dirty="0">
                <a:solidFill>
                  <a:srgbClr val="024D76"/>
                </a:solidFill>
              </a:rPr>
              <a:t>Нет факта и угрозы причинения вреда</a:t>
            </a:r>
          </a:p>
          <a:p>
            <a:pPr marL="342900" indent="-3429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800" b="1" dirty="0">
                <a:solidFill>
                  <a:srgbClr val="024D76"/>
                </a:solidFill>
              </a:rPr>
              <a:t>Нарушил в первый раз</a:t>
            </a:r>
          </a:p>
          <a:p>
            <a:pPr marL="342900" indent="-3429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800" b="1" dirty="0">
                <a:solidFill>
                  <a:srgbClr val="024D76"/>
                </a:solidFill>
              </a:rPr>
              <a:t>Нет грубых нарушений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1800" b="1" dirty="0"/>
          </a:p>
          <a:p>
            <a:pPr marL="342900" indent="-342900" algn="l">
              <a:lnSpc>
                <a:spcPct val="100000"/>
              </a:lnSpc>
              <a:spcBef>
                <a:spcPts val="0"/>
              </a:spcBef>
              <a:buFontTx/>
              <a:buChar char="-"/>
            </a:pPr>
            <a:endParaRPr lang="ru-RU" sz="1800" b="1" dirty="0"/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1600" b="1" dirty="0"/>
          </a:p>
          <a:p>
            <a:pPr marL="342900" indent="-342900" algn="l">
              <a:lnSpc>
                <a:spcPct val="100000"/>
              </a:lnSpc>
              <a:spcBef>
                <a:spcPts val="0"/>
              </a:spcBef>
              <a:buFontTx/>
              <a:buChar char="-"/>
            </a:pPr>
            <a:endParaRPr lang="ru-RU" sz="1800" b="1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411276" y="2452167"/>
            <a:ext cx="5757871" cy="17726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8" rtl="0" eaLnBrk="1" latinLnBrk="0" hangingPunct="1">
              <a:lnSpc>
                <a:spcPct val="90000"/>
              </a:lnSpc>
              <a:spcBef>
                <a:spcPts val="751"/>
              </a:spcBef>
              <a:buFont typeface="Arial" panose="020B0604020202020204" pitchFamily="34" charset="0"/>
              <a:buNone/>
              <a:defRPr sz="24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20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2860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1800" b="1" dirty="0" smtClean="0">
              <a:solidFill>
                <a:schemeClr val="accent4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lnSpc>
                <a:spcPct val="100000"/>
              </a:lnSpc>
              <a:spcBef>
                <a:spcPts val="0"/>
              </a:spcBef>
              <a:buFontTx/>
              <a:buChar char="-"/>
            </a:pPr>
            <a:endParaRPr lang="ru-RU" sz="1800" b="1" dirty="0" smtClean="0"/>
          </a:p>
          <a:p>
            <a:pPr algn="l"/>
            <a:endParaRPr lang="ru-RU" sz="1800" b="1" dirty="0" smtClean="0">
              <a:solidFill>
                <a:schemeClr val="accent4">
                  <a:lumMod val="50000"/>
                  <a:lumOff val="50000"/>
                </a:schemeClr>
              </a:solidFill>
            </a:endParaRPr>
          </a:p>
          <a:p>
            <a:pPr algn="l"/>
            <a:r>
              <a:rPr lang="ru-RU" sz="18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2</a:t>
            </a: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.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Приостановление инициирования банкротства </a:t>
            </a: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должников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1800" b="1" dirty="0" smtClean="0"/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tt-RU" sz="1800" b="1" dirty="0" smtClean="0"/>
          </a:p>
        </p:txBody>
      </p:sp>
      <p:sp>
        <p:nvSpPr>
          <p:cNvPr id="6" name="object 13"/>
          <p:cNvSpPr txBox="1">
            <a:spLocks/>
          </p:cNvSpPr>
          <p:nvPr/>
        </p:nvSpPr>
        <p:spPr bwMode="auto">
          <a:xfrm>
            <a:off x="556727" y="768810"/>
            <a:ext cx="10098985" cy="995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630" rIns="0" bIns="0" numCol="1" rtlCol="0" anchor="b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0630" marR="4252" algn="l">
              <a:lnSpc>
                <a:spcPct val="100000"/>
              </a:lnSpc>
              <a:spcBef>
                <a:spcPts val="0"/>
              </a:spcBef>
            </a:pP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Нефинансовые меры </a:t>
            </a:r>
            <a:r>
              <a:rPr lang="ru-RU" sz="2800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поддержки </a:t>
            </a:r>
          </a:p>
          <a:p>
            <a:pPr marL="10630" marR="4252" algn="l">
              <a:lnSpc>
                <a:spcPct val="100000"/>
              </a:lnSpc>
              <a:spcBef>
                <a:spcPts val="0"/>
              </a:spcBef>
            </a:pPr>
            <a:r>
              <a:rPr lang="ru-RU" sz="1800" b="1" i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снижения административной нагрузки  </a:t>
            </a:r>
          </a:p>
          <a:p>
            <a:pPr marL="10630" marR="4252" algn="l">
              <a:lnSpc>
                <a:spcPct val="100000"/>
              </a:lnSpc>
              <a:spcBef>
                <a:spcPts val="0"/>
              </a:spcBef>
            </a:pPr>
            <a:endParaRPr lang="ru-RU" sz="1800" b="1" i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65234" y="1669498"/>
            <a:ext cx="5864731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4.«Одна проверка – одна санкция»</a:t>
            </a:r>
            <a:endParaRPr lang="ru-RU" sz="2000" b="1" dirty="0">
              <a:solidFill>
                <a:schemeClr val="accent4">
                  <a:lumMod val="50000"/>
                  <a:lumOff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b="1" dirty="0">
              <a:solidFill>
                <a:schemeClr val="accent4">
                  <a:lumMod val="50000"/>
                  <a:lumOff val="50000"/>
                </a:schemeClr>
              </a:solidFill>
            </a:endParaRPr>
          </a:p>
          <a:p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Штрафы в рамках одной проверки не суммируются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78535" y="6090404"/>
            <a:ext cx="9489238" cy="6057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7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Федеральный</a:t>
            </a:r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 закон от 26.03.2022 </a:t>
            </a:r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№70-ФЗ</a:t>
            </a:r>
            <a:endParaRPr lang="ru-RU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165234" y="3205410"/>
            <a:ext cx="5721966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5.Исключение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одновременных штрафов ЮЛ и работника</a:t>
            </a:r>
          </a:p>
          <a:p>
            <a:r>
              <a:rPr lang="ru-RU" b="1" dirty="0"/>
              <a:t> </a:t>
            </a:r>
          </a:p>
          <a:p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Если нарушение – «эксцесс исполнителя», а работодатель выполнил все требования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273097" y="5931910"/>
            <a:ext cx="567259" cy="594031"/>
            <a:chOff x="4787656" y="5283450"/>
            <a:chExt cx="567259" cy="608154"/>
          </a:xfrm>
        </p:grpSpPr>
        <p:sp>
          <p:nvSpPr>
            <p:cNvPr id="12" name="Шестиугольник 11"/>
            <p:cNvSpPr/>
            <p:nvPr/>
          </p:nvSpPr>
          <p:spPr>
            <a:xfrm rot="16200000">
              <a:off x="4767209" y="5303897"/>
              <a:ext cx="608154" cy="567259"/>
            </a:xfrm>
            <a:prstGeom prst="hexagon">
              <a:avLst/>
            </a:prstGeom>
            <a:noFill/>
            <a:ln w="38100">
              <a:solidFill>
                <a:srgbClr val="1A8088"/>
              </a:solidFill>
            </a:ln>
            <a:effectLst>
              <a:outerShdw blurRad="50800" dist="38100" dir="16200000" sx="103000" sy="103000" rotWithShape="0">
                <a:srgbClr val="10AC8E">
                  <a:alpha val="7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5835" y="5414993"/>
              <a:ext cx="298013" cy="298013"/>
            </a:xfrm>
            <a:prstGeom prst="rect">
              <a:avLst/>
            </a:prstGeom>
          </p:spPr>
        </p:pic>
      </p:grpSp>
      <p:sp>
        <p:nvSpPr>
          <p:cNvPr id="2" name="Прямоугольник 1"/>
          <p:cNvSpPr/>
          <p:nvPr/>
        </p:nvSpPr>
        <p:spPr>
          <a:xfrm>
            <a:off x="411276" y="4091070"/>
            <a:ext cx="575498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3.Уменьшение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размера штрафов</a:t>
            </a:r>
          </a:p>
          <a:p>
            <a:endParaRPr lang="ru-RU" b="1" dirty="0">
              <a:solidFill>
                <a:schemeClr val="accent4">
                  <a:lumMod val="50000"/>
                  <a:lumOff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малых и </a:t>
            </a:r>
            <a:r>
              <a:rPr lang="ru-RU" b="1" dirty="0" err="1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микропредприятий</a:t>
            </a:r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штраф как для ИП</a:t>
            </a:r>
          </a:p>
          <a:p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½ от штрафа для ЮЛ при отсутствии состава ИП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78535" y="5845396"/>
            <a:ext cx="10769694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Решение ФНС России </a:t>
            </a:r>
            <a:r>
              <a:rPr lang="ru-RU" sz="17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 </a:t>
            </a:r>
            <a:r>
              <a:rPr lang="ru-RU" sz="17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приостановлении инициирования банкротства от 09.03.2022</a:t>
            </a:r>
          </a:p>
        </p:txBody>
      </p:sp>
    </p:spTree>
    <p:extLst>
      <p:ext uri="{BB962C8B-B14F-4D97-AF65-F5344CB8AC3E}">
        <p14:creationId xmlns:p14="http://schemas.microsoft.com/office/powerpoint/2010/main" val="230244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3"/>
          <p:cNvSpPr txBox="1">
            <a:spLocks/>
          </p:cNvSpPr>
          <p:nvPr/>
        </p:nvSpPr>
        <p:spPr bwMode="auto">
          <a:xfrm>
            <a:off x="580456" y="950133"/>
            <a:ext cx="6068291" cy="441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630" rIns="0" bIns="0" numCol="1" rtlCol="0" anchor="b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0630" marR="4252" algn="l">
              <a:lnSpc>
                <a:spcPct val="100000"/>
              </a:lnSpc>
              <a:spcBef>
                <a:spcPts val="0"/>
              </a:spcBef>
            </a:pP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Меры поддержки ФРП:</a:t>
            </a:r>
          </a:p>
        </p:txBody>
      </p:sp>
      <p:sp>
        <p:nvSpPr>
          <p:cNvPr id="23" name="Подзаголовок 2"/>
          <p:cNvSpPr txBox="1">
            <a:spLocks/>
          </p:cNvSpPr>
          <p:nvPr/>
        </p:nvSpPr>
        <p:spPr>
          <a:xfrm>
            <a:off x="6079374" y="2067519"/>
            <a:ext cx="5444836" cy="37380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8" rtl="0" eaLnBrk="1" latinLnBrk="0" hangingPunct="1">
              <a:lnSpc>
                <a:spcPct val="90000"/>
              </a:lnSpc>
              <a:spcBef>
                <a:spcPts val="751"/>
              </a:spcBef>
              <a:buFont typeface="Arial" panose="020B0604020202020204" pitchFamily="34" charset="0"/>
              <a:buNone/>
              <a:defRPr sz="24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20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2860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00000"/>
              </a:lnSpc>
              <a:spcBef>
                <a:spcPts val="0"/>
              </a:spcBef>
              <a:buFontTx/>
              <a:buChar char="-"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tt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9648558"/>
              </p:ext>
            </p:extLst>
          </p:nvPr>
        </p:nvGraphicFramePr>
        <p:xfrm>
          <a:off x="580456" y="1588197"/>
          <a:ext cx="11022892" cy="46966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1508">
                  <a:extLst>
                    <a:ext uri="{9D8B030D-6E8A-4147-A177-3AD203B41FA5}">
                      <a16:colId xmlns:a16="http://schemas.microsoft.com/office/drawing/2014/main" xmlns="" val="79046658"/>
                    </a:ext>
                  </a:extLst>
                </a:gridCol>
                <a:gridCol w="1937442">
                  <a:extLst>
                    <a:ext uri="{9D8B030D-6E8A-4147-A177-3AD203B41FA5}">
                      <a16:colId xmlns:a16="http://schemas.microsoft.com/office/drawing/2014/main" xmlns="" val="3781937169"/>
                    </a:ext>
                  </a:extLst>
                </a:gridCol>
                <a:gridCol w="2938207">
                  <a:extLst>
                    <a:ext uri="{9D8B030D-6E8A-4147-A177-3AD203B41FA5}">
                      <a16:colId xmlns:a16="http://schemas.microsoft.com/office/drawing/2014/main" xmlns="" val="2501459888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xmlns="" val="3213879871"/>
                    </a:ext>
                  </a:extLst>
                </a:gridCol>
                <a:gridCol w="1674055">
                  <a:extLst>
                    <a:ext uri="{9D8B030D-6E8A-4147-A177-3AD203B41FA5}">
                      <a16:colId xmlns:a16="http://schemas.microsoft.com/office/drawing/2014/main" xmlns="" val="3292092008"/>
                    </a:ext>
                  </a:extLst>
                </a:gridCol>
              </a:tblGrid>
              <a:tr h="682330">
                <a:tc>
                  <a:txBody>
                    <a:bodyPr/>
                    <a:lstStyle/>
                    <a:p>
                      <a:r>
                        <a:rPr lang="ru-RU" sz="2000" b="1" kern="12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 программ</a:t>
                      </a:r>
                      <a:endParaRPr lang="ru-RU" sz="2000" b="1" kern="1200" baseline="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Сумма</a:t>
                      </a:r>
                      <a:r>
                        <a:rPr lang="ru-RU" sz="20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займа млн руб.</a:t>
                      </a:r>
                      <a:endParaRPr lang="ru-RU" sz="2000" dirty="0" smtClean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Процентная ставка</a:t>
                      </a:r>
                    </a:p>
                  </a:txBody>
                  <a:tcPr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Срок займа</a:t>
                      </a:r>
                    </a:p>
                  </a:txBody>
                  <a:tcPr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32355453"/>
                  </a:ext>
                </a:extLst>
              </a:tr>
              <a:tr h="54751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Проекты развития</a:t>
                      </a:r>
                      <a:endParaRPr lang="ru-RU" sz="1600" b="1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50-500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3%</a:t>
                      </a:r>
                    </a:p>
                    <a:p>
                      <a:pPr marL="0" algn="ctr" defTabSz="685808" rtl="0" eaLnBrk="1" latinLnBrk="0" hangingPunct="1"/>
                      <a:r>
                        <a:rPr lang="ru-RU" sz="160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базовая ставка</a:t>
                      </a:r>
                      <a:endParaRPr lang="ru-RU" sz="1600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kern="1200" dirty="0" smtClean="0">
                          <a:solidFill>
                            <a:srgbClr val="024D76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≤ </a:t>
                      </a:r>
                      <a:r>
                        <a:rPr lang="en-US" sz="2000" b="1" i="0" kern="1200" dirty="0" smtClean="0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r>
                        <a:rPr lang="en-US" sz="16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t-RU" sz="16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лет</a:t>
                      </a:r>
                      <a:endParaRPr lang="ru-RU" sz="16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20597180"/>
                  </a:ext>
                </a:extLst>
              </a:tr>
              <a:tr h="778047">
                <a:tc>
                  <a:txBody>
                    <a:bodyPr/>
                    <a:lstStyle/>
                    <a:p>
                      <a:pPr algn="ctr"/>
                      <a:r>
                        <a:rPr lang="tt-RU" sz="1600" b="1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Комплектующие изделия </a:t>
                      </a:r>
                      <a:endParaRPr lang="ru-RU" sz="1600" b="1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50-500</a:t>
                      </a:r>
                      <a:endParaRPr lang="ru-RU" sz="2000" b="1" kern="1200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1%</a:t>
                      </a:r>
                    </a:p>
                    <a:p>
                      <a:pPr algn="ctr"/>
                      <a:r>
                        <a:rPr lang="ru-RU" sz="160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первые 3 года</a:t>
                      </a:r>
                      <a:endParaRPr lang="ru-RU" sz="1600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3% 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оставшийся срок</a:t>
                      </a:r>
                      <a:endParaRPr lang="ru-RU" sz="16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kern="1200" dirty="0" smtClean="0">
                          <a:solidFill>
                            <a:srgbClr val="024D76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≤ </a:t>
                      </a:r>
                      <a:r>
                        <a:rPr lang="en-US" sz="2000" b="1" i="0" kern="1200" dirty="0" smtClean="0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r>
                        <a:rPr lang="en-US" sz="16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t-RU" sz="16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лет</a:t>
                      </a:r>
                      <a:endParaRPr lang="ru-RU" sz="16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06535577"/>
                  </a:ext>
                </a:extLst>
              </a:tr>
              <a:tr h="778047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Конверсия </a:t>
                      </a:r>
                      <a:endParaRPr lang="ru-RU" sz="1600" b="1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80-750</a:t>
                      </a:r>
                      <a:endParaRPr lang="ru-RU" sz="2000" b="1" kern="1200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1%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первые 3 года</a:t>
                      </a:r>
                      <a:endParaRPr lang="ru-RU" sz="16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3% 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оставшийся срок</a:t>
                      </a:r>
                      <a:endParaRPr lang="ru-RU" sz="16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24D76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≤ </a:t>
                      </a:r>
                      <a:r>
                        <a:rPr kumimoji="0" lang="en-US" sz="20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r>
                        <a:rPr kumimoji="0" lang="en-US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24D76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tt-RU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24D76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лет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24D76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52030186"/>
                  </a:ext>
                </a:extLst>
              </a:tr>
              <a:tr h="54751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Производительность труда</a:t>
                      </a:r>
                      <a:endParaRPr lang="ru-RU" sz="1600" b="1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50-300</a:t>
                      </a:r>
                      <a:endParaRPr lang="ru-RU" sz="2000" b="1" kern="1200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1%</a:t>
                      </a:r>
                      <a:endParaRPr lang="ru-RU" sz="2000" b="1" kern="1200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24D76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≤ </a:t>
                      </a:r>
                      <a:r>
                        <a:rPr kumimoji="0" lang="en-US" sz="20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r>
                        <a:rPr kumimoji="0" lang="en-US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24D76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tt-RU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24D76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лет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24D76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69217603"/>
                  </a:ext>
                </a:extLst>
              </a:tr>
              <a:tr h="100858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Цифровизация промышленности </a:t>
                      </a:r>
                      <a:endParaRPr lang="ru-RU" sz="1600" b="1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20-500</a:t>
                      </a:r>
                      <a:endParaRPr lang="ru-RU" sz="2000" b="1" kern="1200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1% 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</a:t>
                      </a:r>
                      <a:r>
                        <a:rPr lang="ru-RU" sz="16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российском софте или системном интеграторе</a:t>
                      </a:r>
                      <a:endParaRPr lang="ru-RU" sz="16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3% 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базовая ставка</a:t>
                      </a:r>
                      <a:endParaRPr lang="ru-RU" sz="16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24D76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≤ 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24D76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tt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24D76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лет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24D76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50910801"/>
                  </a:ext>
                </a:extLst>
              </a:tr>
            </a:tbl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1679" y="953368"/>
            <a:ext cx="3695890" cy="57152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52642" y="6327411"/>
            <a:ext cx="93949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Заявка подается в электронном виде на сайте ФРП: https</a:t>
            </a:r>
            <a:r>
              <a:rPr lang="ru-RU" sz="14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://frprf.ru/informatsiya-dlya-zayaviteley</a:t>
            </a:r>
            <a:r>
              <a:rPr lang="ru-RU" sz="1400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03225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3"/>
          <p:cNvSpPr txBox="1">
            <a:spLocks/>
          </p:cNvSpPr>
          <p:nvPr/>
        </p:nvSpPr>
        <p:spPr bwMode="auto">
          <a:xfrm>
            <a:off x="593054" y="797511"/>
            <a:ext cx="5915234" cy="441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630" rIns="0" bIns="0" numCol="1" rtlCol="0" anchor="b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0630" marR="4252" algn="l">
              <a:lnSpc>
                <a:spcPct val="100000"/>
              </a:lnSpc>
              <a:spcBef>
                <a:spcPts val="0"/>
              </a:spcBef>
            </a:pP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Меры поддержки ФРП:</a:t>
            </a:r>
          </a:p>
        </p:txBody>
      </p:sp>
      <p:sp>
        <p:nvSpPr>
          <p:cNvPr id="23" name="Подзаголовок 2"/>
          <p:cNvSpPr txBox="1">
            <a:spLocks/>
          </p:cNvSpPr>
          <p:nvPr/>
        </p:nvSpPr>
        <p:spPr>
          <a:xfrm>
            <a:off x="6079374" y="2067519"/>
            <a:ext cx="5444836" cy="37380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8" rtl="0" eaLnBrk="1" latinLnBrk="0" hangingPunct="1">
              <a:lnSpc>
                <a:spcPct val="90000"/>
              </a:lnSpc>
              <a:spcBef>
                <a:spcPts val="751"/>
              </a:spcBef>
              <a:buFont typeface="Arial" panose="020B0604020202020204" pitchFamily="34" charset="0"/>
              <a:buNone/>
              <a:defRPr sz="24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20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2860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00000"/>
              </a:lnSpc>
              <a:spcBef>
                <a:spcPts val="0"/>
              </a:spcBef>
              <a:buFontTx/>
              <a:buChar char="-"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tt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2393828"/>
              </p:ext>
            </p:extLst>
          </p:nvPr>
        </p:nvGraphicFramePr>
        <p:xfrm>
          <a:off x="593054" y="1929496"/>
          <a:ext cx="10972640" cy="40906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4502">
                  <a:extLst>
                    <a:ext uri="{9D8B030D-6E8A-4147-A177-3AD203B41FA5}">
                      <a16:colId xmlns:a16="http://schemas.microsoft.com/office/drawing/2014/main" xmlns="" val="79046658"/>
                    </a:ext>
                  </a:extLst>
                </a:gridCol>
                <a:gridCol w="2089517">
                  <a:extLst>
                    <a:ext uri="{9D8B030D-6E8A-4147-A177-3AD203B41FA5}">
                      <a16:colId xmlns:a16="http://schemas.microsoft.com/office/drawing/2014/main" xmlns="" val="3781937169"/>
                    </a:ext>
                  </a:extLst>
                </a:gridCol>
                <a:gridCol w="2290527">
                  <a:extLst>
                    <a:ext uri="{9D8B030D-6E8A-4147-A177-3AD203B41FA5}">
                      <a16:colId xmlns:a16="http://schemas.microsoft.com/office/drawing/2014/main" xmlns="" val="2501459888"/>
                    </a:ext>
                  </a:extLst>
                </a:gridCol>
                <a:gridCol w="2436752">
                  <a:extLst>
                    <a:ext uri="{9D8B030D-6E8A-4147-A177-3AD203B41FA5}">
                      <a16:colId xmlns:a16="http://schemas.microsoft.com/office/drawing/2014/main" xmlns="" val="3213879871"/>
                    </a:ext>
                  </a:extLst>
                </a:gridCol>
                <a:gridCol w="1941342">
                  <a:extLst>
                    <a:ext uri="{9D8B030D-6E8A-4147-A177-3AD203B41FA5}">
                      <a16:colId xmlns:a16="http://schemas.microsoft.com/office/drawing/2014/main" xmlns="" val="3292092008"/>
                    </a:ext>
                  </a:extLst>
                </a:gridCol>
              </a:tblGrid>
              <a:tr h="678834">
                <a:tc>
                  <a:txBody>
                    <a:bodyPr/>
                    <a:lstStyle/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 программ</a:t>
                      </a:r>
                    </a:p>
                  </a:txBody>
                  <a:tcPr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Сумма займа млн руб.</a:t>
                      </a:r>
                    </a:p>
                  </a:txBody>
                  <a:tcPr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kern="1200" dirty="0" smtClean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Процентная ставка</a:t>
                      </a:r>
                    </a:p>
                  </a:txBody>
                  <a:tcPr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Срок займа</a:t>
                      </a:r>
                    </a:p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32355453"/>
                  </a:ext>
                </a:extLst>
              </a:tr>
              <a:tr h="402596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err="1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Автокомпоненты</a:t>
                      </a:r>
                      <a:endParaRPr lang="ru-RU" sz="1600" b="1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50-1000</a:t>
                      </a:r>
                      <a:endParaRPr lang="ru-RU" sz="2000" b="1" kern="1200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kern="1200" dirty="0" smtClean="0">
                          <a:solidFill>
                            <a:srgbClr val="024D76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≤ </a:t>
                      </a:r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r>
                        <a:rPr lang="en-US" sz="16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t-RU" sz="16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лет</a:t>
                      </a:r>
                      <a:endParaRPr lang="ru-RU" sz="16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20597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tt-RU" sz="1600" b="1" dirty="0" smtClean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tt-RU" sz="1600" b="1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Лизинг </a:t>
                      </a:r>
                      <a:endParaRPr lang="ru-RU" sz="1600" b="1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50-500</a:t>
                      </a:r>
                      <a:endParaRPr lang="ru-RU" sz="2000" b="1" kern="1200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1%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для</a:t>
                      </a:r>
                      <a:r>
                        <a:rPr lang="ru-RU" sz="16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обрабатывающих производств</a:t>
                      </a:r>
                      <a:endParaRPr lang="ru-RU" sz="16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3% 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для</a:t>
                      </a:r>
                      <a:r>
                        <a:rPr lang="ru-RU" sz="16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других лизинговых проектов</a:t>
                      </a:r>
                      <a:endParaRPr lang="ru-RU" sz="16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kern="1200" dirty="0" smtClean="0">
                          <a:solidFill>
                            <a:srgbClr val="024D76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≤ </a:t>
                      </a:r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r>
                        <a:rPr lang="en-US" sz="16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t-RU" sz="16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лет</a:t>
                      </a:r>
                      <a:endParaRPr lang="ru-RU" sz="16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06535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Станкостроение</a:t>
                      </a:r>
                      <a:r>
                        <a:rPr lang="ru-RU" sz="1600" b="1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ru-RU" sz="1600" b="1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50-500</a:t>
                      </a:r>
                      <a:endParaRPr lang="ru-RU" sz="2000" b="1" kern="1200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1%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первые 3 года</a:t>
                      </a:r>
                      <a:endParaRPr lang="ru-RU" sz="16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3% 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оставшийся срок</a:t>
                      </a:r>
                      <a:endParaRPr lang="ru-RU" sz="16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 smtClean="0">
                          <a:solidFill>
                            <a:srgbClr val="024D76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≤ </a:t>
                      </a:r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  <a:r>
                        <a:rPr lang="en-US" sz="16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t-RU" sz="16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лет</a:t>
                      </a:r>
                      <a:endParaRPr lang="ru-RU" sz="1600" dirty="0" smtClean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52030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Маркировка товаров</a:t>
                      </a:r>
                      <a:endParaRPr lang="ru-RU" sz="1600" b="1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5-50</a:t>
                      </a:r>
                      <a:endParaRPr lang="ru-RU" sz="2000" b="1" kern="1200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1%</a:t>
                      </a:r>
                      <a:endParaRPr lang="ru-RU" sz="2000" b="1" kern="1200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 smtClean="0">
                          <a:solidFill>
                            <a:srgbClr val="024D76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≤ </a:t>
                      </a:r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r>
                        <a:rPr lang="en-US" sz="16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t-RU" sz="16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лет</a:t>
                      </a:r>
                      <a:endParaRPr lang="ru-RU" sz="1600" dirty="0" smtClean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69217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Приоритетные проекты</a:t>
                      </a:r>
                      <a:endParaRPr lang="ru-RU" sz="1600" b="1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500-2000</a:t>
                      </a:r>
                      <a:endParaRPr lang="ru-RU" sz="2000" b="1" kern="1200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1% 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</a:t>
                      </a:r>
                      <a:r>
                        <a:rPr lang="ru-RU" sz="16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высококлассном обеспечении </a:t>
                      </a:r>
                      <a:endParaRPr lang="ru-RU" sz="16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3% 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 другом</a:t>
                      </a:r>
                      <a:r>
                        <a:rPr lang="ru-RU" sz="16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обеспечении </a:t>
                      </a:r>
                      <a:endParaRPr lang="ru-RU" sz="16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 smtClean="0">
                          <a:solidFill>
                            <a:srgbClr val="024D76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≤ </a:t>
                      </a:r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  <a:r>
                        <a:rPr lang="en-US" sz="1600" b="1" kern="1200" dirty="0" smtClean="0">
                          <a:solidFill>
                            <a:srgbClr val="C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t-RU" sz="16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лет</a:t>
                      </a:r>
                      <a:endParaRPr lang="ru-RU" sz="1600" dirty="0" smtClean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ru-RU" sz="16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50910801"/>
                  </a:ext>
                </a:extLst>
              </a:tr>
            </a:tbl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1679" y="953368"/>
            <a:ext cx="3695890" cy="57152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92343" y="6056246"/>
            <a:ext cx="93949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Заявка подается в электронном виде на сайте ФРП: https</a:t>
            </a:r>
            <a:r>
              <a:rPr lang="ru-RU" sz="14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://frprf.ru/informatsiya-dlya-zayaviteley</a:t>
            </a:r>
            <a:r>
              <a:rPr lang="ru-RU" sz="1400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23276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3"/>
          <p:cNvSpPr txBox="1">
            <a:spLocks/>
          </p:cNvSpPr>
          <p:nvPr/>
        </p:nvSpPr>
        <p:spPr bwMode="auto">
          <a:xfrm>
            <a:off x="482138" y="918012"/>
            <a:ext cx="6068291" cy="441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630" rIns="0" bIns="0" numCol="1" rtlCol="0" anchor="b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0630" marR="4252" algn="l">
              <a:lnSpc>
                <a:spcPct val="100000"/>
              </a:lnSpc>
              <a:spcBef>
                <a:spcPts val="0"/>
              </a:spcBef>
            </a:pP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Меры поддержки ФРП: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6220111"/>
              </p:ext>
            </p:extLst>
          </p:nvPr>
        </p:nvGraphicFramePr>
        <p:xfrm>
          <a:off x="482138" y="1579632"/>
          <a:ext cx="5444836" cy="3708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5444836">
                  <a:extLst>
                    <a:ext uri="{9D8B030D-6E8A-4147-A177-3AD203B41FA5}">
                      <a16:colId xmlns:a16="http://schemas.microsoft.com/office/drawing/2014/main" xmlns="" val="41155254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l" defTabSz="68580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800" b="1" i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ЗАЙМЫ С РЕГФОНДАМИ:</a:t>
                      </a:r>
                      <a:endParaRPr lang="ru-RU" sz="1800" b="1" i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783790010"/>
                  </a:ext>
                </a:extLst>
              </a:tr>
            </a:tbl>
          </a:graphicData>
        </a:graphic>
      </p:graphicFrame>
      <p:sp>
        <p:nvSpPr>
          <p:cNvPr id="23" name="Подзаголовок 2"/>
          <p:cNvSpPr txBox="1">
            <a:spLocks/>
          </p:cNvSpPr>
          <p:nvPr/>
        </p:nvSpPr>
        <p:spPr>
          <a:xfrm>
            <a:off x="6079374" y="2067519"/>
            <a:ext cx="5444836" cy="37380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8" rtl="0" eaLnBrk="1" latinLnBrk="0" hangingPunct="1">
              <a:lnSpc>
                <a:spcPct val="90000"/>
              </a:lnSpc>
              <a:spcBef>
                <a:spcPts val="751"/>
              </a:spcBef>
              <a:buFont typeface="Arial" panose="020B0604020202020204" pitchFamily="34" charset="0"/>
              <a:buNone/>
              <a:defRPr sz="24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20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2860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00000"/>
              </a:lnSpc>
              <a:spcBef>
                <a:spcPts val="0"/>
              </a:spcBef>
              <a:buFontTx/>
              <a:buChar char="-"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tt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0457677"/>
              </p:ext>
            </p:extLst>
          </p:nvPr>
        </p:nvGraphicFramePr>
        <p:xfrm>
          <a:off x="482138" y="2188041"/>
          <a:ext cx="10926760" cy="34381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4108">
                  <a:extLst>
                    <a:ext uri="{9D8B030D-6E8A-4147-A177-3AD203B41FA5}">
                      <a16:colId xmlns:a16="http://schemas.microsoft.com/office/drawing/2014/main" xmlns="" val="79046658"/>
                    </a:ext>
                  </a:extLst>
                </a:gridCol>
                <a:gridCol w="1947192">
                  <a:extLst>
                    <a:ext uri="{9D8B030D-6E8A-4147-A177-3AD203B41FA5}">
                      <a16:colId xmlns:a16="http://schemas.microsoft.com/office/drawing/2014/main" xmlns="" val="3781937169"/>
                    </a:ext>
                  </a:extLst>
                </a:gridCol>
                <a:gridCol w="1626002">
                  <a:extLst>
                    <a:ext uri="{9D8B030D-6E8A-4147-A177-3AD203B41FA5}">
                      <a16:colId xmlns:a16="http://schemas.microsoft.com/office/drawing/2014/main" xmlns="" val="2501459888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xmlns="" val="3213879871"/>
                    </a:ext>
                  </a:extLst>
                </a:gridCol>
                <a:gridCol w="2264898">
                  <a:extLst>
                    <a:ext uri="{9D8B030D-6E8A-4147-A177-3AD203B41FA5}">
                      <a16:colId xmlns:a16="http://schemas.microsoft.com/office/drawing/2014/main" xmlns="" val="3292092008"/>
                    </a:ext>
                  </a:extLst>
                </a:gridCol>
              </a:tblGrid>
              <a:tr h="755881">
                <a:tc>
                  <a:txBody>
                    <a:bodyPr/>
                    <a:lstStyle/>
                    <a:p>
                      <a:pPr marL="0" marR="0" lvl="0" indent="0" algn="l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 программ</a:t>
                      </a:r>
                    </a:p>
                  </a:txBody>
                  <a:tcPr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Сумма</a:t>
                      </a:r>
                      <a:r>
                        <a:rPr lang="ru-RU" sz="20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займа млн руб.</a:t>
                      </a:r>
                      <a:endParaRPr lang="ru-RU" sz="2000" dirty="0" smtClean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 smtClean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Процентная ставка</a:t>
                      </a:r>
                    </a:p>
                  </a:txBody>
                  <a:tcPr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 smtClean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Срок займа</a:t>
                      </a:r>
                    </a:p>
                  </a:txBody>
                  <a:tcPr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32355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Проекты развития с РФРП</a:t>
                      </a:r>
                      <a:endParaRPr lang="ru-RU" sz="16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20-100</a:t>
                      </a:r>
                      <a:endParaRPr lang="ru-RU" sz="2000" b="1" kern="1200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3%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базовая ставка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kern="1200" dirty="0" smtClean="0">
                          <a:solidFill>
                            <a:srgbClr val="024D76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≤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r>
                        <a:rPr lang="en-US" sz="2000" baseline="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t-RU" sz="16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лет</a:t>
                      </a:r>
                      <a:endParaRPr lang="ru-RU" sz="16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20597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t-RU" sz="16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Комплектующие изделия с РФРП</a:t>
                      </a:r>
                      <a:endParaRPr lang="ru-RU" sz="16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20-100</a:t>
                      </a:r>
                      <a:endParaRPr lang="ru-RU" sz="2000" b="1" kern="1200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1%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первые 3 года</a:t>
                      </a:r>
                      <a:endParaRPr lang="ru-RU" sz="16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3% 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оставшийся срок</a:t>
                      </a:r>
                      <a:endParaRPr lang="ru-RU" sz="16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kern="1200" dirty="0" smtClean="0">
                          <a:solidFill>
                            <a:srgbClr val="024D76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≤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r>
                        <a:rPr lang="en-US" sz="2000" baseline="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t-RU" sz="16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лет</a:t>
                      </a:r>
                      <a:endParaRPr lang="ru-RU" sz="16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06535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Производительность труда с РФРП</a:t>
                      </a:r>
                      <a:endParaRPr lang="ru-RU" sz="16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20-100</a:t>
                      </a:r>
                      <a:endParaRPr lang="ru-RU" sz="2000" b="1" kern="1200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 smtClean="0">
                          <a:solidFill>
                            <a:srgbClr val="024D76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≤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  <a:r>
                        <a:rPr lang="en-US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t-RU" sz="1600" b="0" i="0" kern="1200" dirty="0" smtClean="0">
                          <a:solidFill>
                            <a:srgbClr val="024D76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лет</a:t>
                      </a:r>
                      <a:endParaRPr lang="ru-RU" sz="1600" b="0" i="0" kern="1200" dirty="0" smtClean="0">
                        <a:solidFill>
                          <a:srgbClr val="024D76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52030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Проекты лесной промышленности с РФРП</a:t>
                      </a:r>
                      <a:endParaRPr lang="ru-RU" sz="16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20-100</a:t>
                      </a:r>
                      <a:endParaRPr lang="ru-RU" sz="2000" b="1" kern="1200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3%</a:t>
                      </a:r>
                    </a:p>
                    <a:p>
                      <a:pPr marL="0" algn="ctr" defTabSz="685808" rtl="0" eaLnBrk="1" latinLnBrk="0" hangingPunct="1"/>
                      <a:r>
                        <a:rPr lang="ru-RU" sz="160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базовая ставка</a:t>
                      </a:r>
                      <a:endParaRPr lang="ru-RU" sz="1600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 smtClean="0">
                          <a:solidFill>
                            <a:srgbClr val="024D76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≤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r>
                        <a:rPr lang="en-US" sz="16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t-RU" sz="16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лет</a:t>
                      </a:r>
                      <a:endParaRPr lang="ru-RU" sz="1600" dirty="0" smtClean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69217603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1679" y="953368"/>
            <a:ext cx="3695890" cy="57152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29503" y="5730158"/>
            <a:ext cx="93949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Заявка подается в электронном виде на сайте ФРП: https</a:t>
            </a:r>
            <a:r>
              <a:rPr lang="ru-RU" sz="14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://frprf.ru/informatsiya-dlya-zayaviteley</a:t>
            </a:r>
            <a:r>
              <a:rPr lang="ru-RU" sz="1400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498491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3"/>
          <p:cNvSpPr txBox="1">
            <a:spLocks/>
          </p:cNvSpPr>
          <p:nvPr/>
        </p:nvSpPr>
        <p:spPr>
          <a:xfrm>
            <a:off x="9327020" y="6384277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4" name="object 13"/>
          <p:cNvSpPr txBox="1">
            <a:spLocks/>
          </p:cNvSpPr>
          <p:nvPr/>
        </p:nvSpPr>
        <p:spPr bwMode="auto">
          <a:xfrm>
            <a:off x="1008297" y="847805"/>
            <a:ext cx="8047484" cy="441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630" rIns="0" bIns="0" numCol="1" rtlCol="0" anchor="b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0630" marR="4252" algn="l">
              <a:lnSpc>
                <a:spcPct val="100000"/>
              </a:lnSpc>
              <a:spcBef>
                <a:spcPts val="0"/>
              </a:spcBef>
            </a:pP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Меры поддержки </a:t>
            </a:r>
            <a:r>
              <a:rPr lang="ru-RU" sz="2800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ФРМ (</a:t>
            </a:r>
            <a:r>
              <a:rPr lang="ru-RU" sz="2800" b="1" dirty="0" err="1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моногорода.рф</a:t>
            </a:r>
            <a:r>
              <a:rPr lang="ru-RU" sz="2800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):</a:t>
            </a:r>
            <a:endParaRPr lang="ru-RU" sz="2800" b="1" dirty="0">
              <a:solidFill>
                <a:srgbClr val="024D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266085"/>
              </p:ext>
            </p:extLst>
          </p:nvPr>
        </p:nvGraphicFramePr>
        <p:xfrm>
          <a:off x="646790" y="1593927"/>
          <a:ext cx="8763024" cy="3708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8763024">
                  <a:extLst>
                    <a:ext uri="{9D8B030D-6E8A-4147-A177-3AD203B41FA5}">
                      <a16:colId xmlns:a16="http://schemas.microsoft.com/office/drawing/2014/main" xmlns="" val="41155254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l" defTabSz="685808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800" b="1" i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Займы под гарантию банка</a:t>
                      </a:r>
                      <a:r>
                        <a:rPr lang="ru-RU" sz="1800" b="1" i="1" kern="12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(100%)</a:t>
                      </a:r>
                      <a:r>
                        <a:rPr lang="ru-RU" sz="1800" b="1" i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и/или</a:t>
                      </a:r>
                      <a:r>
                        <a:rPr lang="ru-RU" sz="1800" b="1" i="1" kern="12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800" b="1" i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Корпорации МСП (50%)</a:t>
                      </a:r>
                      <a:endParaRPr lang="ru-RU" sz="1800" b="1" i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783790010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6054231"/>
              </p:ext>
            </p:extLst>
          </p:nvPr>
        </p:nvGraphicFramePr>
        <p:xfrm>
          <a:off x="549401" y="2299029"/>
          <a:ext cx="10974809" cy="24027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7130">
                  <a:extLst>
                    <a:ext uri="{9D8B030D-6E8A-4147-A177-3AD203B41FA5}">
                      <a16:colId xmlns:a16="http://schemas.microsoft.com/office/drawing/2014/main" xmlns="" val="1176688142"/>
                    </a:ext>
                  </a:extLst>
                </a:gridCol>
                <a:gridCol w="2643612">
                  <a:extLst>
                    <a:ext uri="{9D8B030D-6E8A-4147-A177-3AD203B41FA5}">
                      <a16:colId xmlns:a16="http://schemas.microsoft.com/office/drawing/2014/main" xmlns="" val="1103796344"/>
                    </a:ext>
                  </a:extLst>
                </a:gridCol>
                <a:gridCol w="2025841">
                  <a:extLst>
                    <a:ext uri="{9D8B030D-6E8A-4147-A177-3AD203B41FA5}">
                      <a16:colId xmlns:a16="http://schemas.microsoft.com/office/drawing/2014/main" xmlns="" val="206988194"/>
                    </a:ext>
                  </a:extLst>
                </a:gridCol>
                <a:gridCol w="1690103">
                  <a:extLst>
                    <a:ext uri="{9D8B030D-6E8A-4147-A177-3AD203B41FA5}">
                      <a16:colId xmlns:a16="http://schemas.microsoft.com/office/drawing/2014/main" xmlns="" val="1060922164"/>
                    </a:ext>
                  </a:extLst>
                </a:gridCol>
                <a:gridCol w="1688123">
                  <a:extLst>
                    <a:ext uri="{9D8B030D-6E8A-4147-A177-3AD203B41FA5}">
                      <a16:colId xmlns:a16="http://schemas.microsoft.com/office/drawing/2014/main" xmlns="" val="2223923088"/>
                    </a:ext>
                  </a:extLst>
                </a:gridCol>
              </a:tblGrid>
              <a:tr h="748099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Продукт </a:t>
                      </a:r>
                      <a:endParaRPr lang="ru-RU" sz="20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Сумма</a:t>
                      </a:r>
                      <a:r>
                        <a:rPr lang="ru-RU" sz="20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займа </a:t>
                      </a:r>
                    </a:p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млн руб.</a:t>
                      </a:r>
                      <a:endParaRPr lang="ru-RU" sz="2000" dirty="0" smtClean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Период </a:t>
                      </a:r>
                      <a:endParaRPr lang="ru-RU" sz="20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Ставка </a:t>
                      </a:r>
                      <a:endParaRPr lang="ru-RU" sz="20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Заемщик </a:t>
                      </a:r>
                      <a:endParaRPr lang="ru-RU" sz="20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68669309"/>
                  </a:ext>
                </a:extLst>
              </a:tr>
              <a:tr h="831692"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Займ до </a:t>
                      </a:r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250</a:t>
                      </a:r>
                      <a:r>
                        <a:rPr lang="ru-RU" sz="20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6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млн руб.</a:t>
                      </a:r>
                      <a:endParaRPr lang="ru-RU" sz="16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5 - 250</a:t>
                      </a:r>
                      <a:endParaRPr lang="ru-RU" sz="2000" b="1" kern="1200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 </a:t>
                      </a:r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</a:t>
                      </a:r>
                      <a:r>
                        <a:rPr lang="ru-RU" sz="16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лет</a:t>
                      </a:r>
                      <a:endParaRPr lang="ru-RU" sz="16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0 %</a:t>
                      </a:r>
                      <a:endParaRPr lang="ru-RU" sz="2000" b="1" kern="1200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ИП/ЮЛ</a:t>
                      </a:r>
                      <a:endParaRPr lang="ru-RU" sz="16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39633995"/>
                  </a:ext>
                </a:extLst>
              </a:tr>
              <a:tr h="387974"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16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Займ до</a:t>
                      </a:r>
                      <a:r>
                        <a:rPr lang="ru-RU" sz="20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r>
                        <a:rPr lang="ru-RU" sz="20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6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млрд руб.</a:t>
                      </a:r>
                      <a:endParaRPr lang="ru-RU" sz="1600" b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250 - 1000</a:t>
                      </a:r>
                      <a:endParaRPr lang="ru-RU" sz="2000" b="1" kern="1200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 </a:t>
                      </a:r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</a:t>
                      </a:r>
                      <a:r>
                        <a:rPr lang="ru-RU" sz="16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лет </a:t>
                      </a:r>
                      <a:endParaRPr lang="ru-RU" sz="16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2000" b="1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5 %</a:t>
                      </a:r>
                      <a:endParaRPr lang="ru-RU" sz="2000" b="1" kern="1200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ЮЛ,</a:t>
                      </a:r>
                    </a:p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Лизинговая компания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68271561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0765" y="878489"/>
            <a:ext cx="1303444" cy="114234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1898" y="5712305"/>
            <a:ext cx="1184981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Заявка подается в электронном виде на сайте ФРМ: </a:t>
            </a:r>
            <a:r>
              <a:rPr lang="en-US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http://</a:t>
            </a:r>
            <a:r>
              <a:rPr lang="ru-RU" sz="1600" b="1" dirty="0" err="1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моногорода.рф</a:t>
            </a:r>
            <a:r>
              <a:rPr lang="ru-RU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work/products/invest-projects/</a:t>
            </a:r>
            <a:r>
              <a:rPr lang="ru-RU" sz="1600" dirty="0" smtClean="0">
                <a:solidFill>
                  <a:schemeClr val="accent4">
                    <a:lumMod val="75000"/>
                    <a:lumOff val="25000"/>
                  </a:schemeClr>
                </a:solidFill>
              </a:rPr>
              <a:t>/</a:t>
            </a:r>
            <a:endParaRPr lang="ru-RU" sz="1600" dirty="0">
              <a:solidFill>
                <a:schemeClr val="accent4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6490509"/>
              </p:ext>
            </p:extLst>
          </p:nvPr>
        </p:nvGraphicFramePr>
        <p:xfrm>
          <a:off x="685936" y="4869554"/>
          <a:ext cx="10838273" cy="64008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0838273">
                  <a:extLst>
                    <a:ext uri="{9D8B030D-6E8A-4147-A177-3AD203B41FA5}">
                      <a16:colId xmlns:a16="http://schemas.microsoft.com/office/drawing/2014/main" xmlns="" val="41155254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Субсидии на </a:t>
                      </a:r>
                      <a:r>
                        <a:rPr lang="ru-RU" sz="1800" b="1" i="1" kern="1200" dirty="0" err="1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софинансирование</a:t>
                      </a:r>
                      <a:r>
                        <a:rPr lang="ru-RU" sz="1800" b="1" i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(95</a:t>
                      </a:r>
                      <a:r>
                        <a:rPr lang="ru-RU" sz="1800" b="1" i="1" kern="12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%</a:t>
                      </a:r>
                      <a:r>
                        <a:rPr lang="ru-RU" sz="1800" b="1" i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  <a:r>
                        <a:rPr lang="ru-RU" sz="1800" b="1" i="1" kern="12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800" b="1" i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строительства объектов</a:t>
                      </a:r>
                      <a:r>
                        <a:rPr lang="ru-RU" sz="1800" b="1" i="1" kern="12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800" b="1" i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инженерной инфраструктуры для реализации инвестиционных проектов</a:t>
                      </a:r>
                      <a:endParaRPr lang="ru-RU" sz="1800" b="1" i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78379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473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gtrk-saratov.ru/wp-content/uploads/2020/04/1.jpg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5"/>
          <a:stretch/>
        </p:blipFill>
        <p:spPr bwMode="auto">
          <a:xfrm>
            <a:off x="1524002" y="775965"/>
            <a:ext cx="9143987" cy="6077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91486" y="775964"/>
            <a:ext cx="6826313" cy="6082036"/>
          </a:xfrm>
          <a:prstGeom prst="parallelogram">
            <a:avLst/>
          </a:prstGeom>
          <a:solidFill>
            <a:srgbClr val="1A8088">
              <a:alpha val="78000"/>
            </a:srgbClr>
          </a:solidFill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Региональные </a:t>
            </a:r>
            <a:r>
              <a:rPr lang="ru-RU" sz="32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32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32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меры </a:t>
            </a:r>
            <a:r>
              <a:rPr lang="ru-RU" sz="3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kumimoji="0" lang="ru-RU" sz="2000" b="1" i="0" u="none" strike="noStrike" kern="1200" cap="none" spc="0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Федеральные, региональные и муниципальные меры поддержки</a:t>
            </a:r>
            <a:endParaRPr kumimoji="0" lang="ru-RU" sz="2000" b="1" i="0" u="none" strike="noStrike" kern="1200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945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3"/>
          <p:cNvSpPr txBox="1">
            <a:spLocks/>
          </p:cNvSpPr>
          <p:nvPr/>
        </p:nvSpPr>
        <p:spPr>
          <a:xfrm>
            <a:off x="9327020" y="6384277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4" name="object 13"/>
          <p:cNvSpPr txBox="1">
            <a:spLocks/>
          </p:cNvSpPr>
          <p:nvPr/>
        </p:nvSpPr>
        <p:spPr bwMode="auto">
          <a:xfrm>
            <a:off x="857488" y="860328"/>
            <a:ext cx="8749521" cy="39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630" rIns="0" bIns="0" numCol="1" rtlCol="0" anchor="b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0630" marR="4252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НО</a:t>
            </a:r>
            <a:r>
              <a:rPr lang="en-US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«Гарантийный фонд РТ»</a:t>
            </a:r>
          </a:p>
        </p:txBody>
      </p:sp>
      <p:sp>
        <p:nvSpPr>
          <p:cNvPr id="1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7488" y="1820838"/>
            <a:ext cx="10684939" cy="4563439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Поручительство:  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для МСП и </a:t>
            </a:r>
            <a:r>
              <a:rPr lang="ru-RU" sz="2000" b="1" dirty="0" err="1">
                <a:solidFill>
                  <a:srgbClr val="024D76"/>
                </a:solidFill>
                <a:ea typeface="+mn-ea"/>
              </a:rPr>
              <a:t>самозанятых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граждан, не располагающих достаточным залоговым обеспечением для получения кредитных средств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2000" b="1" dirty="0">
              <a:solidFill>
                <a:srgbClr val="024D76"/>
              </a:solidFill>
              <a:ea typeface="+mn-ea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Условия </a:t>
            </a: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предоставления: </a:t>
            </a:r>
            <a:endParaRPr lang="ru-RU" sz="2000" b="1" dirty="0">
              <a:solidFill>
                <a:schemeClr val="accent4">
                  <a:lumMod val="50000"/>
                  <a:lumOff val="50000"/>
                </a:schemeClr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-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сумма поручительства – до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50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млн руб.; </a:t>
            </a:r>
          </a:p>
          <a:p>
            <a:pPr marR="179070" lvl="0"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-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доля поручительства – не более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50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% от суммы кредита, банковской гарантии; </a:t>
            </a:r>
          </a:p>
          <a:p>
            <a:pPr marL="342900" marR="179070" lvl="0" indent="-342900" algn="l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комиссия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-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1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% от суммы предоставляемого поручительства </a:t>
            </a:r>
            <a:endParaRPr lang="ru-RU" sz="2000" b="1" dirty="0" smtClean="0">
              <a:solidFill>
                <a:srgbClr val="024D76"/>
              </a:solidFill>
              <a:ea typeface="+mn-ea"/>
            </a:endParaRPr>
          </a:p>
          <a:p>
            <a:pPr marR="179070" lvl="0" algn="l">
              <a:lnSpc>
                <a:spcPct val="100000"/>
              </a:lnSpc>
              <a:spcBef>
                <a:spcPts val="0"/>
              </a:spcBef>
            </a:pPr>
            <a:r>
              <a:rPr lang="ru-RU" sz="2000" b="1" i="1" dirty="0" smtClean="0">
                <a:solidFill>
                  <a:srgbClr val="024D76"/>
                </a:solidFill>
                <a:ea typeface="+mn-ea"/>
              </a:rPr>
              <a:t>(</a:t>
            </a:r>
            <a:r>
              <a:rPr lang="ru-RU" sz="2000" b="1" i="1" dirty="0">
                <a:solidFill>
                  <a:srgbClr val="024D76"/>
                </a:solidFill>
                <a:ea typeface="+mn-ea"/>
              </a:rPr>
              <a:t>в рамках специальных продуктов </a:t>
            </a:r>
            <a:r>
              <a:rPr lang="ru-RU" sz="2000" b="1" i="1" dirty="0" smtClean="0">
                <a:solidFill>
                  <a:srgbClr val="024D76"/>
                </a:solidFill>
                <a:ea typeface="+mn-ea"/>
              </a:rPr>
              <a:t>Гарантийного фонда </a:t>
            </a:r>
            <a:r>
              <a:rPr lang="ru-RU" sz="2000" b="1" i="1" dirty="0">
                <a:solidFill>
                  <a:srgbClr val="024D76"/>
                </a:solidFill>
                <a:ea typeface="+mn-ea"/>
              </a:rPr>
              <a:t>РТ предусмотрена льготная ставка комиссии</a:t>
            </a:r>
            <a:r>
              <a:rPr lang="ru-RU" sz="2000" b="1" i="1" dirty="0" smtClean="0">
                <a:solidFill>
                  <a:srgbClr val="024D76"/>
                </a:solidFill>
                <a:ea typeface="+mn-ea"/>
              </a:rPr>
              <a:t>)</a:t>
            </a:r>
            <a:endParaRPr lang="ru-RU" sz="2000" b="1" i="1" dirty="0">
              <a:solidFill>
                <a:srgbClr val="024D76"/>
              </a:solidFill>
              <a:ea typeface="+mn-ea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9521" y="919653"/>
            <a:ext cx="3501465" cy="5429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Региональные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716094" y="5229247"/>
            <a:ext cx="567259" cy="608154"/>
            <a:chOff x="1521634" y="5777305"/>
            <a:chExt cx="567259" cy="608154"/>
          </a:xfrm>
        </p:grpSpPr>
        <p:sp>
          <p:nvSpPr>
            <p:cNvPr id="8" name="Шестиугольник 7"/>
            <p:cNvSpPr/>
            <p:nvPr/>
          </p:nvSpPr>
          <p:spPr>
            <a:xfrm rot="16200000">
              <a:off x="1501187" y="5797752"/>
              <a:ext cx="608154" cy="567259"/>
            </a:xfrm>
            <a:prstGeom prst="hexagon">
              <a:avLst/>
            </a:prstGeom>
            <a:noFill/>
            <a:ln w="38100">
              <a:solidFill>
                <a:srgbClr val="1A8088"/>
              </a:solidFill>
            </a:ln>
            <a:effectLst>
              <a:outerShdw blurRad="50800" dist="38100" dir="16200000" sx="103000" sy="103000" rotWithShape="0">
                <a:srgbClr val="10AC8E">
                  <a:alpha val="7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6258" y="5932376"/>
              <a:ext cx="298013" cy="298013"/>
            </a:xfrm>
            <a:prstGeom prst="rect">
              <a:avLst/>
            </a:prstGeom>
          </p:spPr>
        </p:pic>
      </p:grpSp>
      <p:sp>
        <p:nvSpPr>
          <p:cNvPr id="10" name="Прямоугольник 9"/>
          <p:cNvSpPr/>
          <p:nvPr/>
        </p:nvSpPr>
        <p:spPr>
          <a:xfrm>
            <a:off x="1455319" y="5231611"/>
            <a:ext cx="9915142" cy="6057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Порядок предоставления поручительства НО «Гарантийный фонд РТ» от 23.12.2021 №42</a:t>
            </a:r>
            <a:endParaRPr lang="ru-RU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48731" y="5934011"/>
            <a:ext cx="1099725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Заявка подается в электронном виде на сайте  </a:t>
            </a:r>
            <a:r>
              <a:rPr lang="ru-RU" sz="1600" b="1" dirty="0" smtClean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Гарантийный Фонд РТ: </a:t>
            </a:r>
            <a:r>
              <a:rPr lang="ru-RU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https://garfondrt.ru/</a:t>
            </a:r>
          </a:p>
        </p:txBody>
      </p:sp>
    </p:spTree>
    <p:extLst>
      <p:ext uri="{BB962C8B-B14F-4D97-AF65-F5344CB8AC3E}">
        <p14:creationId xmlns:p14="http://schemas.microsoft.com/office/powerpoint/2010/main" val="111615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3"/>
          <p:cNvSpPr txBox="1">
            <a:spLocks/>
          </p:cNvSpPr>
          <p:nvPr/>
        </p:nvSpPr>
        <p:spPr>
          <a:xfrm>
            <a:off x="9327020" y="6384277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4" name="object 13"/>
          <p:cNvSpPr txBox="1">
            <a:spLocks/>
          </p:cNvSpPr>
          <p:nvPr/>
        </p:nvSpPr>
        <p:spPr bwMode="auto">
          <a:xfrm>
            <a:off x="460375" y="1144038"/>
            <a:ext cx="8747598" cy="39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630" rIns="0" bIns="0" numCol="1" rtlCol="0" anchor="b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0630" marR="4252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«Фонд поддержки предпринимательства РТ»</a:t>
            </a:r>
          </a:p>
        </p:txBody>
      </p:sp>
      <p:sp>
        <p:nvSpPr>
          <p:cNvPr id="1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0375" y="1869708"/>
            <a:ext cx="10684939" cy="4563439"/>
          </a:xfrm>
        </p:spPr>
        <p:txBody>
          <a:bodyPr>
            <a:noAutofit/>
          </a:bodyPr>
          <a:lstStyle/>
          <a:p>
            <a:pPr marR="179070" indent="450215" algn="l">
              <a:lnSpc>
                <a:spcPct val="115000"/>
              </a:lnSpc>
              <a:tabLst>
                <a:tab pos="-90170" algn="l"/>
                <a:tab pos="180340" algn="l"/>
                <a:tab pos="971550" algn="l"/>
              </a:tabLst>
            </a:pP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Микрофинансовый продукт «Перезагрузка»</a:t>
            </a:r>
          </a:p>
          <a:p>
            <a:pPr marR="179070" indent="450215" algn="l">
              <a:lnSpc>
                <a:spcPct val="115000"/>
              </a:lnSpc>
              <a:tabLst>
                <a:tab pos="-90170" algn="l"/>
                <a:tab pos="180340" algn="l"/>
                <a:tab pos="971550" algn="l"/>
              </a:tabLst>
            </a:pP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Получатели: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МСП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, зарегистрированные не менее месяца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R="179070" indent="450215" algn="l">
              <a:lnSpc>
                <a:spcPct val="115000"/>
              </a:lnSpc>
              <a:tabLst>
                <a:tab pos="-90170" algn="l"/>
                <a:tab pos="180340" algn="l"/>
                <a:tab pos="971550" algn="l"/>
              </a:tabLst>
            </a:pP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Условия предоставления :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- н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а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любые обоснованные предпринимательские цели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  <a:ea typeface="+mn-ea"/>
              </a:rPr>
              <a:t>	- от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300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тыс.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руб.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до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5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млн.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руб.;</a:t>
            </a:r>
            <a:endParaRPr lang="ru-RU" sz="2000" b="1" dirty="0">
              <a:solidFill>
                <a:srgbClr val="024D76"/>
              </a:solidFill>
              <a:ea typeface="+mn-ea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  <a:ea typeface="+mn-ea"/>
              </a:rPr>
              <a:t>	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- срок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– от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3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до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36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месяцев;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  <a:ea typeface="+mn-ea"/>
              </a:rPr>
              <a:t>	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- ставка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– до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5,5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% годовых;</a:t>
            </a:r>
          </a:p>
        </p:txBody>
      </p:sp>
      <p:sp>
        <p:nvSpPr>
          <p:cNvPr id="2" name="AutoShape 2" descr="C:\Users\ahtyamovags.ISPOLKOMNCH\Downloads\logo-secondary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5" name="AutoShape 6" descr="C:\Users\ahtyamovags.ISPOLKOMNCH\Downloads\logo-secondary.webp"/>
          <p:cNvSpPr>
            <a:spLocks noChangeAspect="1" noChangeArrowheads="1"/>
          </p:cNvSpPr>
          <p:nvPr/>
        </p:nvSpPr>
        <p:spPr bwMode="auto">
          <a:xfrm>
            <a:off x="307975" y="7937"/>
            <a:ext cx="4683750" cy="4683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pic>
        <p:nvPicPr>
          <p:cNvPr id="1032" name="Picture 8" descr="https://avatars.mds.yandex.net/i?id=0d596b277742bee17c99d8a5fc390655-5363567-images-thumbs&amp;ref=rim&amp;n=33&amp;w=480&amp;h=14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3418" y="865771"/>
            <a:ext cx="3118582" cy="955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</a:t>
            </a: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егиональные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42592" y="5295765"/>
            <a:ext cx="9755122" cy="6057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Приказ НМК «Фонд поддержки  предпринимательства» от 14.03.2022 №13-ПД</a:t>
            </a:r>
            <a:endParaRPr lang="ru-RU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915152" y="5318319"/>
            <a:ext cx="567259" cy="608154"/>
            <a:chOff x="923037" y="5778487"/>
            <a:chExt cx="567259" cy="608154"/>
          </a:xfrm>
        </p:grpSpPr>
        <p:sp>
          <p:nvSpPr>
            <p:cNvPr id="10" name="Шестиугольник 9"/>
            <p:cNvSpPr/>
            <p:nvPr/>
          </p:nvSpPr>
          <p:spPr>
            <a:xfrm rot="16200000">
              <a:off x="902590" y="5798934"/>
              <a:ext cx="608154" cy="567259"/>
            </a:xfrm>
            <a:prstGeom prst="hexagon">
              <a:avLst/>
            </a:prstGeom>
            <a:noFill/>
            <a:ln w="38100">
              <a:solidFill>
                <a:srgbClr val="1A8088"/>
              </a:solidFill>
            </a:ln>
            <a:effectLst>
              <a:outerShdw blurRad="50800" dist="38100" dir="16200000" sx="103000" sy="103000" rotWithShape="0">
                <a:srgbClr val="10AC8E">
                  <a:alpha val="7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7660" y="5932375"/>
              <a:ext cx="298013" cy="298013"/>
            </a:xfrm>
            <a:prstGeom prst="rect">
              <a:avLst/>
            </a:prstGeom>
          </p:spPr>
        </p:pic>
      </p:grpSp>
      <p:sp>
        <p:nvSpPr>
          <p:cNvPr id="16" name="Прямоугольник 15"/>
          <p:cNvSpPr/>
          <p:nvPr/>
        </p:nvSpPr>
        <p:spPr>
          <a:xfrm>
            <a:off x="1668286" y="5921335"/>
            <a:ext cx="94770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Заявка подается в электронном виде на сайте  </a:t>
            </a:r>
            <a:r>
              <a:rPr lang="ru-RU" sz="1600" b="1" dirty="0" err="1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Фасттрек</a:t>
            </a:r>
            <a:r>
              <a:rPr lang="ru-RU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РФ : </a:t>
            </a:r>
            <a:r>
              <a:rPr lang="en-US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</a:t>
            </a:r>
            <a:r>
              <a:rPr lang="ru-RU" sz="1600" b="1" dirty="0" err="1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фасттрек.рф</a:t>
            </a:r>
            <a:r>
              <a:rPr lang="ru-RU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06267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3"/>
          <p:cNvSpPr txBox="1">
            <a:spLocks/>
          </p:cNvSpPr>
          <p:nvPr/>
        </p:nvSpPr>
        <p:spPr>
          <a:xfrm>
            <a:off x="9327020" y="6384277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4" name="object 13"/>
          <p:cNvSpPr txBox="1">
            <a:spLocks/>
          </p:cNvSpPr>
          <p:nvPr/>
        </p:nvSpPr>
        <p:spPr bwMode="auto">
          <a:xfrm>
            <a:off x="460375" y="1214398"/>
            <a:ext cx="8749521" cy="39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630" rIns="0" bIns="0" numCol="1" rtlCol="0" anchor="b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0630" marR="4252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«Фонд поддержки предпринимательства РТ»</a:t>
            </a:r>
          </a:p>
        </p:txBody>
      </p:sp>
      <p:sp>
        <p:nvSpPr>
          <p:cNvPr id="1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07585" y="2003400"/>
            <a:ext cx="10684939" cy="4563439"/>
          </a:xfrm>
        </p:spPr>
        <p:txBody>
          <a:bodyPr>
            <a:noAutofit/>
          </a:bodyPr>
          <a:lstStyle/>
          <a:p>
            <a:pPr marR="179070" indent="450215" algn="just">
              <a:lnSpc>
                <a:spcPct val="115000"/>
              </a:lnSpc>
              <a:tabLst>
                <a:tab pos="-90170" algn="l"/>
                <a:tab pos="180340" algn="l"/>
                <a:tab pos="971550" algn="l"/>
              </a:tabLst>
            </a:pPr>
            <a:r>
              <a:rPr lang="ru-RU" sz="2000" b="1" dirty="0" err="1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Микрофинансовый</a:t>
            </a: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продукт «Социальное предпринимательство»</a:t>
            </a:r>
          </a:p>
          <a:p>
            <a:pPr marR="179070" indent="450215" algn="l">
              <a:lnSpc>
                <a:spcPct val="115000"/>
              </a:lnSpc>
              <a:tabLst>
                <a:tab pos="-90170" algn="l"/>
                <a:tab pos="180340" algn="l"/>
                <a:tab pos="971550" algn="l"/>
              </a:tabLst>
            </a:pP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Получатели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: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- МСП , признанные социальным предприятием</a:t>
            </a:r>
          </a:p>
          <a:p>
            <a:pPr marR="179070" indent="450215" algn="l">
              <a:lnSpc>
                <a:spcPct val="115000"/>
              </a:lnSpc>
              <a:tabLst>
                <a:tab pos="-90170" algn="l"/>
                <a:tab pos="180340" algn="l"/>
                <a:tab pos="971550" algn="l"/>
              </a:tabLst>
            </a:pP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Условия предоставления : </a:t>
            </a:r>
          </a:p>
          <a:p>
            <a:pPr marR="179070" algn="l">
              <a:lnSpc>
                <a:spcPct val="100000"/>
              </a:lnSpc>
              <a:spcBef>
                <a:spcPts val="0"/>
              </a:spcBef>
              <a:tabLst>
                <a:tab pos="-90170" algn="l"/>
                <a:tab pos="180340" algn="l"/>
                <a:tab pos="971550" algn="l"/>
              </a:tabLst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- на любые обоснованные предпринимательские цели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  <a:ea typeface="+mn-ea"/>
              </a:rPr>
              <a:t>		- от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100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тыс.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руб.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до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5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млн.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руб.;</a:t>
            </a:r>
            <a:endParaRPr lang="ru-RU" sz="2000" b="1" dirty="0">
              <a:solidFill>
                <a:srgbClr val="024D76"/>
              </a:solidFill>
              <a:ea typeface="+mn-ea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  <a:ea typeface="+mn-ea"/>
              </a:rPr>
              <a:t>		- срок – от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3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до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36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месяцев;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  <a:ea typeface="+mn-ea"/>
              </a:rPr>
              <a:t>		- ставка –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½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ключевой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ставки Банка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России</a:t>
            </a:r>
            <a:endParaRPr lang="ru-RU" sz="2000" b="1" dirty="0">
              <a:solidFill>
                <a:srgbClr val="024D76"/>
              </a:solidFill>
              <a:ea typeface="+mn-ea"/>
            </a:endParaRPr>
          </a:p>
        </p:txBody>
      </p:sp>
      <p:sp>
        <p:nvSpPr>
          <p:cNvPr id="2" name="AutoShape 2" descr="C:\Users\ahtyamovags.ISPOLKOMNCH\Downloads\logo-secondary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5" name="AutoShape 6" descr="C:\Users\ahtyamovags.ISPOLKOMNCH\Downloads\logo-secondary.webp"/>
          <p:cNvSpPr>
            <a:spLocks noChangeAspect="1" noChangeArrowheads="1"/>
          </p:cNvSpPr>
          <p:nvPr/>
        </p:nvSpPr>
        <p:spPr bwMode="auto">
          <a:xfrm>
            <a:off x="307975" y="7937"/>
            <a:ext cx="4683750" cy="4683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pic>
        <p:nvPicPr>
          <p:cNvPr id="1032" name="Picture 8" descr="https://avatars.mds.yandex.net/i?id=0d596b277742bee17c99d8a5fc390655-5363567-images-thumbs&amp;ref=rim&amp;n=33&amp;w=480&amp;h=14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3418" y="865771"/>
            <a:ext cx="3118582" cy="955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Региональные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72025" y="5212479"/>
            <a:ext cx="9755122" cy="6057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Приказ НМК «Фонд поддержки  предпринимательства» от 14.03.2022 №13-ПД</a:t>
            </a:r>
            <a:endParaRPr lang="ru-RU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021952" y="5210115"/>
            <a:ext cx="567259" cy="608154"/>
            <a:chOff x="923037" y="5778487"/>
            <a:chExt cx="567259" cy="608154"/>
          </a:xfrm>
        </p:grpSpPr>
        <p:sp>
          <p:nvSpPr>
            <p:cNvPr id="11" name="Шестиугольник 10"/>
            <p:cNvSpPr/>
            <p:nvPr/>
          </p:nvSpPr>
          <p:spPr>
            <a:xfrm rot="16200000">
              <a:off x="902590" y="5798934"/>
              <a:ext cx="608154" cy="567259"/>
            </a:xfrm>
            <a:prstGeom prst="hexagon">
              <a:avLst/>
            </a:prstGeom>
            <a:noFill/>
            <a:ln w="38100">
              <a:solidFill>
                <a:srgbClr val="1A8088"/>
              </a:solidFill>
            </a:ln>
            <a:effectLst>
              <a:outerShdw blurRad="50800" dist="38100" dir="16200000" sx="103000" sy="103000" rotWithShape="0">
                <a:srgbClr val="10AC8E">
                  <a:alpha val="7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7660" y="5932375"/>
              <a:ext cx="298013" cy="298013"/>
            </a:xfrm>
            <a:prstGeom prst="rect">
              <a:avLst/>
            </a:prstGeom>
          </p:spPr>
        </p:pic>
      </p:grpSp>
      <p:sp>
        <p:nvSpPr>
          <p:cNvPr id="16" name="Прямоугольник 15"/>
          <p:cNvSpPr/>
          <p:nvPr/>
        </p:nvSpPr>
        <p:spPr>
          <a:xfrm>
            <a:off x="1731040" y="5870185"/>
            <a:ext cx="94770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Заявка подается в электронном виде на сайте  </a:t>
            </a:r>
            <a:r>
              <a:rPr lang="ru-RU" sz="1600" b="1" dirty="0" err="1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Фасттрек</a:t>
            </a:r>
            <a:r>
              <a:rPr lang="ru-RU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РФ : </a:t>
            </a:r>
            <a:r>
              <a:rPr lang="en-US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</a:t>
            </a:r>
            <a:r>
              <a:rPr lang="ru-RU" sz="1600" b="1" dirty="0" err="1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фасттрек.рф</a:t>
            </a:r>
            <a:r>
              <a:rPr lang="ru-RU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31940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3"/>
          <p:cNvSpPr txBox="1">
            <a:spLocks/>
          </p:cNvSpPr>
          <p:nvPr/>
        </p:nvSpPr>
        <p:spPr>
          <a:xfrm>
            <a:off x="9327020" y="6384277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4" name="object 13"/>
          <p:cNvSpPr txBox="1">
            <a:spLocks/>
          </p:cNvSpPr>
          <p:nvPr/>
        </p:nvSpPr>
        <p:spPr bwMode="auto">
          <a:xfrm>
            <a:off x="578160" y="1075253"/>
            <a:ext cx="8827129" cy="39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630" rIns="0" bIns="0" numCol="1" rtlCol="0" anchor="b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0630" marR="4252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«Фонд поддержки предпринимательства РТ»</a:t>
            </a:r>
          </a:p>
        </p:txBody>
      </p:sp>
      <p:sp>
        <p:nvSpPr>
          <p:cNvPr id="1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07585" y="1820838"/>
            <a:ext cx="10684939" cy="4563439"/>
          </a:xfrm>
        </p:spPr>
        <p:txBody>
          <a:bodyPr>
            <a:noAutofit/>
          </a:bodyPr>
          <a:lstStyle/>
          <a:p>
            <a:pPr marR="179070" indent="450215" algn="just">
              <a:lnSpc>
                <a:spcPct val="115000"/>
              </a:lnSpc>
              <a:tabLst>
                <a:tab pos="-90170" algn="l"/>
                <a:tab pos="180340" algn="l"/>
                <a:tab pos="971550" algn="l"/>
              </a:tabLst>
            </a:pPr>
            <a:r>
              <a:rPr lang="ru-RU" sz="2000" b="1" dirty="0" err="1">
                <a:solidFill>
                  <a:schemeClr val="accent4">
                    <a:lumMod val="50000"/>
                    <a:lumOff val="50000"/>
                  </a:schemeClr>
                </a:solidFill>
              </a:rPr>
              <a:t>Микрофинансовый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 продукт «Старт»</a:t>
            </a:r>
          </a:p>
          <a:p>
            <a:pPr marR="179070" indent="450215" algn="l">
              <a:lnSpc>
                <a:spcPct val="115000"/>
              </a:lnSpc>
              <a:tabLst>
                <a:tab pos="-90170" algn="l"/>
                <a:tab pos="180340" algn="l"/>
                <a:tab pos="971550" algn="l"/>
              </a:tabLst>
            </a:pP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Получатели: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действующие субъекты МСП – студенты и выпускники ВУЗов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i="1" dirty="0" smtClean="0">
                <a:solidFill>
                  <a:srgbClr val="024D76"/>
                </a:solidFill>
                <a:ea typeface="+mn-ea"/>
              </a:rPr>
              <a:t>(возраст </a:t>
            </a:r>
            <a:r>
              <a:rPr lang="ru-RU" sz="2000" b="1" i="1" dirty="0">
                <a:solidFill>
                  <a:srgbClr val="024D76"/>
                </a:solidFill>
                <a:ea typeface="+mn-ea"/>
              </a:rPr>
              <a:t>заемщика  от </a:t>
            </a:r>
            <a:r>
              <a:rPr lang="ru-RU" sz="2000" b="1" i="1" dirty="0">
                <a:solidFill>
                  <a:srgbClr val="FF0000"/>
                </a:solidFill>
                <a:ea typeface="+mn-ea"/>
              </a:rPr>
              <a:t>18</a:t>
            </a:r>
            <a:r>
              <a:rPr lang="ru-RU" sz="2000" b="1" i="1" dirty="0">
                <a:solidFill>
                  <a:srgbClr val="024D76"/>
                </a:solidFill>
                <a:ea typeface="+mn-ea"/>
              </a:rPr>
              <a:t> до </a:t>
            </a:r>
            <a:r>
              <a:rPr lang="ru-RU" sz="2000" b="1" i="1" dirty="0">
                <a:solidFill>
                  <a:srgbClr val="FF0000"/>
                </a:solidFill>
                <a:ea typeface="+mn-ea"/>
              </a:rPr>
              <a:t>35 </a:t>
            </a:r>
            <a:r>
              <a:rPr lang="ru-RU" sz="2000" b="1" i="1" dirty="0" smtClean="0">
                <a:solidFill>
                  <a:srgbClr val="024D76"/>
                </a:solidFill>
                <a:ea typeface="+mn-ea"/>
              </a:rPr>
              <a:t>лет)</a:t>
            </a:r>
            <a:endParaRPr lang="ru-RU" sz="2000" b="1" i="1" dirty="0">
              <a:solidFill>
                <a:srgbClr val="024D76"/>
              </a:solidFill>
              <a:ea typeface="+mn-ea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179070" indent="450215" algn="l">
              <a:lnSpc>
                <a:spcPct val="115000"/>
              </a:lnSpc>
              <a:tabLst>
                <a:tab pos="-90170" algn="l"/>
                <a:tab pos="180340" algn="l"/>
                <a:tab pos="971550" algn="l"/>
              </a:tabLst>
            </a:pP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Условия предоставления :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- на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любые обоснованные предпринимательские цели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  <a:ea typeface="+mn-ea"/>
              </a:rPr>
              <a:t>	- от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100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тыс.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руб.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до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500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тыс.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руб.;</a:t>
            </a:r>
            <a:endParaRPr lang="ru-RU" sz="2000" b="1" dirty="0">
              <a:solidFill>
                <a:srgbClr val="024D76"/>
              </a:solidFill>
              <a:ea typeface="+mn-ea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  <a:ea typeface="+mn-ea"/>
              </a:rPr>
              <a:t>	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- срок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– от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3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до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36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месяцев;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  <a:ea typeface="+mn-ea"/>
              </a:rPr>
              <a:t>	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- ставка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– до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4,5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%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годовых</a:t>
            </a:r>
            <a:endParaRPr lang="ru-RU" sz="2000" b="1" dirty="0">
              <a:solidFill>
                <a:srgbClr val="024D76"/>
              </a:solidFill>
              <a:ea typeface="+mn-ea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  <a:ea typeface="+mn-ea"/>
              </a:rPr>
              <a:t>	</a:t>
            </a:r>
          </a:p>
        </p:txBody>
      </p:sp>
      <p:sp>
        <p:nvSpPr>
          <p:cNvPr id="2" name="AutoShape 2" descr="C:\Users\ahtyamovags.ISPOLKOMNCH\Downloads\logo-secondary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5" name="AutoShape 6" descr="C:\Users\ahtyamovags.ISPOLKOMNCH\Downloads\logo-secondary.webp"/>
          <p:cNvSpPr>
            <a:spLocks noChangeAspect="1" noChangeArrowheads="1"/>
          </p:cNvSpPr>
          <p:nvPr/>
        </p:nvSpPr>
        <p:spPr bwMode="auto">
          <a:xfrm>
            <a:off x="307975" y="7937"/>
            <a:ext cx="4683750" cy="4683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pic>
        <p:nvPicPr>
          <p:cNvPr id="1032" name="Picture 8" descr="https://avatars.mds.yandex.net/i?id=0d596b277742bee17c99d8a5fc390655-5363567-images-thumbs&amp;ref=rim&amp;n=33&amp;w=480&amp;h=14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3418" y="865771"/>
            <a:ext cx="3118582" cy="955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Региональные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42374" y="5444940"/>
            <a:ext cx="9755122" cy="6057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Приказ НМК «Фонд поддержки  предпринимательства» от 14.03.2022 №13-ПД</a:t>
            </a:r>
            <a:endParaRPr lang="ru-RU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933869" y="5454941"/>
            <a:ext cx="567259" cy="608154"/>
            <a:chOff x="923037" y="5778487"/>
            <a:chExt cx="567259" cy="608154"/>
          </a:xfrm>
        </p:grpSpPr>
        <p:sp>
          <p:nvSpPr>
            <p:cNvPr id="11" name="Шестиугольник 10"/>
            <p:cNvSpPr/>
            <p:nvPr/>
          </p:nvSpPr>
          <p:spPr>
            <a:xfrm rot="16200000">
              <a:off x="902590" y="5798934"/>
              <a:ext cx="608154" cy="567259"/>
            </a:xfrm>
            <a:prstGeom prst="hexagon">
              <a:avLst/>
            </a:prstGeom>
            <a:noFill/>
            <a:ln w="38100">
              <a:solidFill>
                <a:srgbClr val="1A8088"/>
              </a:solidFill>
            </a:ln>
            <a:effectLst>
              <a:outerShdw blurRad="50800" dist="38100" dir="16200000" sx="103000" sy="103000" rotWithShape="0">
                <a:srgbClr val="10AC8E">
                  <a:alpha val="7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7660" y="5932375"/>
              <a:ext cx="298013" cy="298013"/>
            </a:xfrm>
            <a:prstGeom prst="rect">
              <a:avLst/>
            </a:prstGeom>
          </p:spPr>
        </p:pic>
      </p:grpSp>
      <p:sp>
        <p:nvSpPr>
          <p:cNvPr id="16" name="Прямоугольник 15"/>
          <p:cNvSpPr/>
          <p:nvPr/>
        </p:nvSpPr>
        <p:spPr>
          <a:xfrm>
            <a:off x="1642374" y="6063095"/>
            <a:ext cx="94770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Заявка подается в электронном виде на сайте  </a:t>
            </a:r>
            <a:r>
              <a:rPr lang="ru-RU" sz="1600" b="1" dirty="0" err="1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Фасттрек</a:t>
            </a:r>
            <a:r>
              <a:rPr lang="ru-RU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РФ : </a:t>
            </a:r>
            <a:r>
              <a:rPr lang="en-US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</a:t>
            </a:r>
            <a:r>
              <a:rPr lang="ru-RU" sz="1600" b="1" dirty="0" err="1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фасттрек.рф</a:t>
            </a:r>
            <a:r>
              <a:rPr lang="ru-RU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58642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3"/>
          <p:cNvSpPr txBox="1">
            <a:spLocks/>
          </p:cNvSpPr>
          <p:nvPr/>
        </p:nvSpPr>
        <p:spPr>
          <a:xfrm>
            <a:off x="9327020" y="6384277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4" name="object 13"/>
          <p:cNvSpPr txBox="1">
            <a:spLocks/>
          </p:cNvSpPr>
          <p:nvPr/>
        </p:nvSpPr>
        <p:spPr bwMode="auto">
          <a:xfrm>
            <a:off x="307975" y="1057147"/>
            <a:ext cx="9099099" cy="39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630" rIns="0" bIns="0" numCol="1" rtlCol="0" anchor="b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0630" marR="4252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«Фонд поддержки предпринимательства РТ»</a:t>
            </a:r>
          </a:p>
        </p:txBody>
      </p:sp>
      <p:sp>
        <p:nvSpPr>
          <p:cNvPr id="1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70960" y="1921919"/>
            <a:ext cx="10684939" cy="4563439"/>
          </a:xfrm>
        </p:spPr>
        <p:txBody>
          <a:bodyPr>
            <a:noAutofit/>
          </a:bodyPr>
          <a:lstStyle/>
          <a:p>
            <a:pPr marR="179070" indent="450215" algn="just">
              <a:lnSpc>
                <a:spcPct val="115000"/>
              </a:lnSpc>
              <a:tabLst>
                <a:tab pos="-90170" algn="l"/>
                <a:tab pos="180340" algn="l"/>
                <a:tab pos="971550" algn="l"/>
              </a:tabLst>
            </a:pPr>
            <a:r>
              <a:rPr lang="ru-RU" sz="2000" b="1" dirty="0" err="1">
                <a:solidFill>
                  <a:schemeClr val="accent4">
                    <a:lumMod val="50000"/>
                    <a:lumOff val="50000"/>
                  </a:schemeClr>
                </a:solidFill>
              </a:rPr>
              <a:t>Микрофинансовый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 продукт «</a:t>
            </a:r>
            <a:r>
              <a:rPr lang="ru-RU" sz="2000" b="1" dirty="0" err="1">
                <a:solidFill>
                  <a:schemeClr val="accent4">
                    <a:lumMod val="50000"/>
                    <a:lumOff val="50000"/>
                  </a:schemeClr>
                </a:solidFill>
              </a:rPr>
              <a:t>Самозанятые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»</a:t>
            </a:r>
          </a:p>
          <a:p>
            <a:pPr marR="179070" indent="450215" algn="l">
              <a:lnSpc>
                <a:spcPct val="115000"/>
              </a:lnSpc>
              <a:tabLst>
                <a:tab pos="-90170" algn="l"/>
                <a:tab pos="180340" algn="l"/>
                <a:tab pos="971550" algn="l"/>
              </a:tabLst>
            </a:pP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Получатели:</a:t>
            </a:r>
          </a:p>
          <a:p>
            <a:pPr marR="179070" algn="l">
              <a:lnSpc>
                <a:spcPct val="100000"/>
              </a:lnSpc>
              <a:spcBef>
                <a:spcPts val="0"/>
              </a:spcBef>
              <a:tabLst>
                <a:tab pos="-90170" algn="l"/>
                <a:tab pos="180340" algn="l"/>
              </a:tabLst>
            </a:pP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      Физические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лица, не являющиеся ИП и применяющие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специальный                                        		    налоговый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режим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- «Налог на профессиональную деятельность» -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не менее 6 мес. в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Республике Татарстан</a:t>
            </a:r>
            <a:endParaRPr lang="ru-RU" sz="2000" b="1" dirty="0">
              <a:solidFill>
                <a:srgbClr val="024D76"/>
              </a:solidFill>
              <a:ea typeface="+mn-ea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  <a:ea typeface="+mn-ea"/>
              </a:rPr>
              <a:t> 	</a:t>
            </a: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Условия предоставления :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-на момент погашения </a:t>
            </a:r>
            <a:r>
              <a:rPr lang="ru-RU" sz="2000" b="1" dirty="0" err="1" smtClean="0">
                <a:solidFill>
                  <a:srgbClr val="024D76"/>
                </a:solidFill>
                <a:ea typeface="+mn-ea"/>
              </a:rPr>
              <a:t>микрозайма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 возраст заемщика не должен превышать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65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лет;</a:t>
            </a:r>
            <a:endParaRPr lang="ru-RU" sz="2000" b="1" dirty="0">
              <a:solidFill>
                <a:srgbClr val="024D76"/>
              </a:solidFill>
              <a:ea typeface="+mn-ea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  <a:ea typeface="+mn-ea"/>
              </a:rPr>
              <a:t>	- от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50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тыс.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руб.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до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500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тыс.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руб.;</a:t>
            </a:r>
            <a:endParaRPr lang="ru-RU" sz="2000" b="1" dirty="0">
              <a:solidFill>
                <a:srgbClr val="024D76"/>
              </a:solidFill>
              <a:ea typeface="+mn-ea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  <a:ea typeface="+mn-ea"/>
              </a:rPr>
              <a:t>	-срок – от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3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до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24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месяцев;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  <a:ea typeface="+mn-ea"/>
              </a:rPr>
              <a:t>	-ставка – до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5,5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% годовых;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  <a:ea typeface="+mn-ea"/>
              </a:rPr>
              <a:t>	</a:t>
            </a:r>
          </a:p>
        </p:txBody>
      </p:sp>
      <p:sp>
        <p:nvSpPr>
          <p:cNvPr id="2" name="AutoShape 2" descr="C:\Users\ahtyamovags.ISPOLKOMNCH\Downloads\logo-secondary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5" name="AutoShape 6" descr="C:\Users\ahtyamovags.ISPOLKOMNCH\Downloads\logo-secondary.webp"/>
          <p:cNvSpPr>
            <a:spLocks noChangeAspect="1" noChangeArrowheads="1"/>
          </p:cNvSpPr>
          <p:nvPr/>
        </p:nvSpPr>
        <p:spPr bwMode="auto">
          <a:xfrm>
            <a:off x="307975" y="7937"/>
            <a:ext cx="4683750" cy="4683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pic>
        <p:nvPicPr>
          <p:cNvPr id="1032" name="Picture 8" descr="https://avatars.mds.yandex.net/i?id=0d596b277742bee17c99d8a5fc390655-5363567-images-thumbs&amp;ref=rim&amp;n=33&amp;w=480&amp;h=14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3418" y="865771"/>
            <a:ext cx="3118582" cy="955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Региональные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42374" y="5615142"/>
            <a:ext cx="9755122" cy="6057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Приказ НМК «Фонд поддержки  предпринимательства» от 14.03.2022 №13-ПД</a:t>
            </a:r>
            <a:endParaRPr lang="ru-RU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923037" y="5778487"/>
            <a:ext cx="567259" cy="608154"/>
            <a:chOff x="923037" y="5778487"/>
            <a:chExt cx="567259" cy="608154"/>
          </a:xfrm>
        </p:grpSpPr>
        <p:sp>
          <p:nvSpPr>
            <p:cNvPr id="11" name="Шестиугольник 10"/>
            <p:cNvSpPr/>
            <p:nvPr/>
          </p:nvSpPr>
          <p:spPr>
            <a:xfrm rot="16200000">
              <a:off x="902590" y="5798934"/>
              <a:ext cx="608154" cy="567259"/>
            </a:xfrm>
            <a:prstGeom prst="hexagon">
              <a:avLst/>
            </a:prstGeom>
            <a:noFill/>
            <a:ln w="38100">
              <a:solidFill>
                <a:srgbClr val="1A8088"/>
              </a:solidFill>
            </a:ln>
            <a:effectLst>
              <a:outerShdw blurRad="50800" dist="38100" dir="16200000" sx="103000" sy="103000" rotWithShape="0">
                <a:srgbClr val="10AC8E">
                  <a:alpha val="7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7660" y="5932375"/>
              <a:ext cx="298013" cy="298013"/>
            </a:xfrm>
            <a:prstGeom prst="rect">
              <a:avLst/>
            </a:prstGeom>
          </p:spPr>
        </p:pic>
      </p:grpSp>
      <p:sp>
        <p:nvSpPr>
          <p:cNvPr id="16" name="Прямоугольник 15"/>
          <p:cNvSpPr/>
          <p:nvPr/>
        </p:nvSpPr>
        <p:spPr>
          <a:xfrm>
            <a:off x="1642374" y="6295158"/>
            <a:ext cx="94770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Заявка подается в электронном виде на сайте  </a:t>
            </a:r>
            <a:r>
              <a:rPr lang="ru-RU" sz="1600" b="1" dirty="0" err="1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Фасттрек</a:t>
            </a:r>
            <a:r>
              <a:rPr lang="ru-RU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РФ : </a:t>
            </a:r>
            <a:r>
              <a:rPr lang="en-US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</a:t>
            </a:r>
            <a:r>
              <a:rPr lang="ru-RU" sz="1600" b="1" dirty="0" err="1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фасттрек.рф</a:t>
            </a:r>
            <a:r>
              <a:rPr lang="ru-RU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371211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3"/>
          <p:cNvSpPr txBox="1">
            <a:spLocks/>
          </p:cNvSpPr>
          <p:nvPr/>
        </p:nvSpPr>
        <p:spPr>
          <a:xfrm>
            <a:off x="9327020" y="6384277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4" name="object 13"/>
          <p:cNvSpPr txBox="1">
            <a:spLocks/>
          </p:cNvSpPr>
          <p:nvPr/>
        </p:nvSpPr>
        <p:spPr bwMode="auto">
          <a:xfrm>
            <a:off x="606583" y="1144038"/>
            <a:ext cx="8627952" cy="39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630" rIns="0" bIns="0" numCol="1" rtlCol="0" anchor="b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0630" marR="4252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«Фонд поддержки предпринимательства РТ»</a:t>
            </a:r>
          </a:p>
        </p:txBody>
      </p:sp>
      <p:sp>
        <p:nvSpPr>
          <p:cNvPr id="1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33869" y="1820838"/>
            <a:ext cx="10458655" cy="4563439"/>
          </a:xfrm>
        </p:spPr>
        <p:txBody>
          <a:bodyPr>
            <a:noAutofit/>
          </a:bodyPr>
          <a:lstStyle/>
          <a:p>
            <a:pPr marR="179070" indent="450215" algn="just">
              <a:lnSpc>
                <a:spcPct val="115000"/>
              </a:lnSpc>
              <a:tabLst>
                <a:tab pos="-90170" algn="l"/>
                <a:tab pos="180340" algn="l"/>
                <a:tab pos="971550" algn="l"/>
              </a:tabLst>
            </a:pPr>
            <a:r>
              <a:rPr lang="ru-RU" sz="2000" b="1" dirty="0" err="1">
                <a:solidFill>
                  <a:schemeClr val="accent4">
                    <a:lumMod val="50000"/>
                    <a:lumOff val="50000"/>
                  </a:schemeClr>
                </a:solidFill>
              </a:rPr>
              <a:t>Микрофинансовый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 продукт «Для развития </a:t>
            </a: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экспорта»</a:t>
            </a:r>
          </a:p>
          <a:p>
            <a:pPr marR="179070" indent="450215" algn="l">
              <a:lnSpc>
                <a:spcPct val="115000"/>
              </a:lnSpc>
              <a:tabLst>
                <a:tab pos="-90170" algn="l"/>
                <a:tab pos="180340" algn="l"/>
                <a:tab pos="971550" algn="l"/>
              </a:tabLst>
            </a:pP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Получатели: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МСП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, заключившие экспортный контракт в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2021 г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и получившие услугу Центра поддержки экспорта НО МКК «ФПП РТ» по поиску партнера и/или по сертификации и/или консультационную услугу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  <a:ea typeface="+mn-ea"/>
              </a:rPr>
              <a:t> 	</a:t>
            </a: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Условия предоставления : </a:t>
            </a:r>
          </a:p>
          <a:p>
            <a:pPr marR="179070" algn="l">
              <a:lnSpc>
                <a:spcPct val="100000"/>
              </a:lnSpc>
              <a:spcBef>
                <a:spcPts val="0"/>
              </a:spcBef>
              <a:tabLst>
                <a:tab pos="-90170" algn="l"/>
                <a:tab pos="180340" algn="l"/>
                <a:tab pos="971550" algn="l"/>
              </a:tabLs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- на любые обоснованные предпринимательские цели;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 -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от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300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тыс.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руб.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до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5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млн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руб.;</a:t>
            </a:r>
            <a:endParaRPr lang="ru-RU" sz="2000" b="1" dirty="0">
              <a:solidFill>
                <a:srgbClr val="024D76"/>
              </a:solidFill>
              <a:ea typeface="+mn-ea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 - срок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– от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3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до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36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месяцев;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 - ставка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– от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0,1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%  до ключевой ставки Банка России;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b="1" dirty="0">
                <a:solidFill>
                  <a:srgbClr val="024D76"/>
                </a:solidFill>
                <a:ea typeface="+mn-ea"/>
              </a:rPr>
              <a:t>	</a:t>
            </a:r>
          </a:p>
        </p:txBody>
      </p:sp>
      <p:sp>
        <p:nvSpPr>
          <p:cNvPr id="2" name="AutoShape 2" descr="C:\Users\ahtyamovags.ISPOLKOMNCH\Downloads\logo-secondary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5" name="AutoShape 6" descr="C:\Users\ahtyamovags.ISPOLKOMNCH\Downloads\logo-secondary.webp"/>
          <p:cNvSpPr>
            <a:spLocks noChangeAspect="1" noChangeArrowheads="1"/>
          </p:cNvSpPr>
          <p:nvPr/>
        </p:nvSpPr>
        <p:spPr bwMode="auto">
          <a:xfrm>
            <a:off x="307975" y="7937"/>
            <a:ext cx="4683750" cy="4683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pic>
        <p:nvPicPr>
          <p:cNvPr id="1032" name="Picture 8" descr="https://avatars.mds.yandex.net/i?id=0d596b277742bee17c99d8a5fc390655-5363567-images-thumbs&amp;ref=rim&amp;n=33&amp;w=480&amp;h=14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3418" y="865771"/>
            <a:ext cx="3118582" cy="955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Региональные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366506" y="5318319"/>
            <a:ext cx="9755122" cy="6057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Приказ НМК «Фонд поддержки  предпринимательства» от 14.03.2022 №13-ПД</a:t>
            </a:r>
            <a:endParaRPr lang="ru-RU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688810" y="5355198"/>
            <a:ext cx="567259" cy="608154"/>
            <a:chOff x="923037" y="5778487"/>
            <a:chExt cx="567259" cy="608154"/>
          </a:xfrm>
        </p:grpSpPr>
        <p:sp>
          <p:nvSpPr>
            <p:cNvPr id="16" name="Шестиугольник 15"/>
            <p:cNvSpPr/>
            <p:nvPr/>
          </p:nvSpPr>
          <p:spPr>
            <a:xfrm rot="16200000">
              <a:off x="902590" y="5798934"/>
              <a:ext cx="608154" cy="567259"/>
            </a:xfrm>
            <a:prstGeom prst="hexagon">
              <a:avLst/>
            </a:prstGeom>
            <a:noFill/>
            <a:ln w="38100">
              <a:solidFill>
                <a:srgbClr val="1A8088"/>
              </a:solidFill>
            </a:ln>
            <a:effectLst>
              <a:outerShdw blurRad="50800" dist="38100" dir="16200000" sx="103000" sy="103000" rotWithShape="0">
                <a:srgbClr val="10AC8E">
                  <a:alpha val="7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7660" y="5932375"/>
              <a:ext cx="298013" cy="298013"/>
            </a:xfrm>
            <a:prstGeom prst="rect">
              <a:avLst/>
            </a:prstGeom>
          </p:spPr>
        </p:pic>
      </p:grpSp>
      <p:sp>
        <p:nvSpPr>
          <p:cNvPr id="3" name="Прямоугольник 2"/>
          <p:cNvSpPr/>
          <p:nvPr/>
        </p:nvSpPr>
        <p:spPr>
          <a:xfrm>
            <a:off x="1501129" y="5963352"/>
            <a:ext cx="94770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Заявка подается в электронном виде на сайте  </a:t>
            </a:r>
            <a:r>
              <a:rPr lang="ru-RU" sz="1600" b="1" dirty="0" err="1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Фасттрек</a:t>
            </a:r>
            <a:r>
              <a:rPr lang="ru-RU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РФ : </a:t>
            </a:r>
            <a:r>
              <a:rPr lang="en-US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</a:t>
            </a:r>
            <a:r>
              <a:rPr lang="ru-RU" sz="1600" b="1" dirty="0" err="1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фасттрек.рф</a:t>
            </a:r>
            <a:r>
              <a:rPr lang="ru-RU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132130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3"/>
          <p:cNvSpPr txBox="1">
            <a:spLocks/>
          </p:cNvSpPr>
          <p:nvPr/>
        </p:nvSpPr>
        <p:spPr>
          <a:xfrm>
            <a:off x="9327020" y="6384277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4" name="object 13"/>
          <p:cNvSpPr txBox="1">
            <a:spLocks/>
          </p:cNvSpPr>
          <p:nvPr/>
        </p:nvSpPr>
        <p:spPr bwMode="auto">
          <a:xfrm>
            <a:off x="1029248" y="813199"/>
            <a:ext cx="10659497" cy="78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630" rIns="0" bIns="0" numCol="1" rtlCol="0" anchor="b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0630" marR="4252" lvl="0" algn="l">
              <a:defRPr/>
            </a:pP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ГКУ "Центр </a:t>
            </a:r>
            <a:r>
              <a:rPr lang="ru-RU" sz="2800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реализации программ поддержки </a:t>
            </a: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</a:t>
            </a:r>
            <a:r>
              <a:rPr lang="ru-RU" sz="2800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развития МСП РТ"</a:t>
            </a:r>
            <a:endParaRPr lang="ru-RU" sz="2800" b="1" dirty="0">
              <a:solidFill>
                <a:srgbClr val="024D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36223" y="1674350"/>
            <a:ext cx="11433997" cy="4092844"/>
          </a:xfrm>
        </p:spPr>
        <p:txBody>
          <a:bodyPr>
            <a:noAutofit/>
          </a:bodyPr>
          <a:lstStyle/>
          <a:p>
            <a:pPr marR="179070" indent="450215" algn="just">
              <a:lnSpc>
                <a:spcPct val="100000"/>
              </a:lnSpc>
              <a:spcBef>
                <a:spcPts val="0"/>
              </a:spcBef>
              <a:tabLst>
                <a:tab pos="-90170" algn="l"/>
                <a:tab pos="180340" algn="l"/>
                <a:tab pos="971550" algn="l"/>
              </a:tabLst>
            </a:pP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Субсидирование процентной ставки  </a:t>
            </a:r>
          </a:p>
          <a:p>
            <a:pPr marR="179070" indent="450215" algn="just">
              <a:lnSpc>
                <a:spcPct val="100000"/>
              </a:lnSpc>
              <a:spcBef>
                <a:spcPts val="0"/>
              </a:spcBef>
              <a:tabLst>
                <a:tab pos="-90170" algn="l"/>
                <a:tab pos="180340" algn="l"/>
                <a:tab pos="971550" algn="l"/>
              </a:tabLst>
            </a:pP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Получатели: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-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МСП, 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ведущие  основную деятельность  в соответствии с разделами  </a:t>
            </a:r>
            <a:r>
              <a:rPr lang="en-US" sz="2000" b="1" dirty="0">
                <a:solidFill>
                  <a:srgbClr val="024D76"/>
                </a:solidFill>
                <a:ea typeface="+mn-ea"/>
              </a:rPr>
              <a:t>A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,</a:t>
            </a:r>
            <a:r>
              <a:rPr lang="en-US" sz="2000" b="1" dirty="0">
                <a:solidFill>
                  <a:srgbClr val="024D76"/>
                </a:solidFill>
                <a:ea typeface="+mn-ea"/>
              </a:rPr>
              <a:t> C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, </a:t>
            </a:r>
            <a:r>
              <a:rPr lang="en-US" sz="2000" b="1" dirty="0">
                <a:solidFill>
                  <a:srgbClr val="024D76"/>
                </a:solidFill>
                <a:ea typeface="+mn-ea"/>
              </a:rPr>
              <a:t>F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 согласно ОКВЭД;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  <a:ea typeface="+mn-ea"/>
              </a:rPr>
              <a:t>	- управляющие компании и резиденты промышленных площадок и парков;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  <a:ea typeface="+mn-ea"/>
              </a:rPr>
              <a:t> 	-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экспортно-ориентированные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МСП;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  <a:ea typeface="+mn-ea"/>
              </a:rPr>
              <a:t>	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- МСП,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вошедшие в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Инвестиционный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меморандум и  планирующие реализовать инвестиционный проект</a:t>
            </a:r>
          </a:p>
          <a:p>
            <a:pPr marR="179070" indent="450215" algn="l">
              <a:lnSpc>
                <a:spcPct val="115000"/>
              </a:lnSpc>
              <a:tabLst>
                <a:tab pos="-90170" algn="l"/>
                <a:tab pos="180340" algn="l"/>
                <a:tab pos="971550" algn="l"/>
              </a:tabLst>
            </a:pP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Условия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предоставления : </a:t>
            </a:r>
          </a:p>
          <a:p>
            <a:pPr marR="179070" algn="l">
              <a:lnSpc>
                <a:spcPct val="100000"/>
              </a:lnSpc>
              <a:spcBef>
                <a:spcPts val="0"/>
              </a:spcBef>
              <a:tabLst>
                <a:tab pos="-90170" algn="l"/>
                <a:tab pos="180340" algn="l"/>
                <a:tab pos="971550" algn="l"/>
              </a:tabLs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      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-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иметь действующий кредитный договор на пополнение оборотных средств, основных средств, строительство (реконструкцию),на реализацию инвестиционного проекта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b="1" dirty="0">
                <a:solidFill>
                  <a:srgbClr val="024D76"/>
                </a:solidFill>
                <a:ea typeface="+mn-ea"/>
              </a:rPr>
              <a:t>	</a:t>
            </a:r>
          </a:p>
        </p:txBody>
      </p:sp>
      <p:sp>
        <p:nvSpPr>
          <p:cNvPr id="2" name="AutoShape 2" descr="C:\Users\ahtyamovags.ISPOLKOMNCH\Downloads\logo-secondary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5" name="AutoShape 6" descr="C:\Users\ahtyamovags.ISPOLKOMNCH\Downloads\logo-secondary.webp"/>
          <p:cNvSpPr>
            <a:spLocks noChangeAspect="1" noChangeArrowheads="1"/>
          </p:cNvSpPr>
          <p:nvPr/>
        </p:nvSpPr>
        <p:spPr bwMode="auto">
          <a:xfrm>
            <a:off x="307975" y="7937"/>
            <a:ext cx="4683750" cy="4683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Региональные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566040" y="5923447"/>
            <a:ext cx="7258983" cy="6057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Постановление КМ РТ от 28.03.2022 №277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745619" y="5923447"/>
            <a:ext cx="567259" cy="608154"/>
            <a:chOff x="923037" y="5778487"/>
            <a:chExt cx="567259" cy="608154"/>
          </a:xfrm>
        </p:grpSpPr>
        <p:sp>
          <p:nvSpPr>
            <p:cNvPr id="10" name="Шестиугольник 9"/>
            <p:cNvSpPr/>
            <p:nvPr/>
          </p:nvSpPr>
          <p:spPr>
            <a:xfrm rot="16200000">
              <a:off x="902590" y="5798934"/>
              <a:ext cx="608154" cy="567259"/>
            </a:xfrm>
            <a:prstGeom prst="hexagon">
              <a:avLst/>
            </a:prstGeom>
            <a:noFill/>
            <a:ln w="38100">
              <a:solidFill>
                <a:srgbClr val="1A8088"/>
              </a:solidFill>
            </a:ln>
            <a:effectLst>
              <a:outerShdw blurRad="50800" dist="38100" dir="16200000" sx="103000" sy="103000" rotWithShape="0">
                <a:srgbClr val="10AC8E">
                  <a:alpha val="7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7660" y="5932375"/>
              <a:ext cx="298013" cy="2980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8662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3"/>
          <p:cNvSpPr txBox="1">
            <a:spLocks/>
          </p:cNvSpPr>
          <p:nvPr/>
        </p:nvSpPr>
        <p:spPr>
          <a:xfrm>
            <a:off x="9327020" y="6384277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715" y="1671198"/>
            <a:ext cx="10684939" cy="4563439"/>
          </a:xfrm>
        </p:spPr>
        <p:txBody>
          <a:bodyPr>
            <a:noAutofit/>
          </a:bodyPr>
          <a:lstStyle/>
          <a:p>
            <a:pPr marR="179070" indent="450215" algn="just">
              <a:lnSpc>
                <a:spcPct val="115000"/>
              </a:lnSpc>
              <a:tabLst>
                <a:tab pos="-90170" algn="l"/>
                <a:tab pos="180340" algn="l"/>
                <a:tab pos="971550" algn="l"/>
              </a:tabLst>
            </a:pPr>
            <a:r>
              <a:rPr lang="ru-RU" sz="20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Программа «Льготный </a:t>
            </a: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лизинг»</a:t>
            </a:r>
          </a:p>
          <a:p>
            <a:pPr marR="179070" indent="450215" algn="l">
              <a:lnSpc>
                <a:spcPct val="115000"/>
              </a:lnSpc>
              <a:tabLst>
                <a:tab pos="-90170" algn="l"/>
                <a:tab pos="180340" algn="l"/>
                <a:tab pos="971550" algn="l"/>
              </a:tabLst>
            </a:pP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Получатели:</a:t>
            </a:r>
          </a:p>
          <a:p>
            <a:pPr marR="179070" algn="l">
              <a:lnSpc>
                <a:spcPct val="100000"/>
              </a:lnSpc>
              <a:spcBef>
                <a:spcPts val="0"/>
              </a:spcBef>
              <a:tabLst>
                <a:tab pos="-90170" algn="l"/>
                <a:tab pos="180340" algn="l"/>
                <a:tab pos="971550" algn="l"/>
              </a:tabLst>
            </a:pP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       Лизингополучатели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, зарегистрированные и осуществляющие деятельность на территории РТ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24D76"/>
                </a:solidFill>
                <a:ea typeface="+mn-ea"/>
              </a:rPr>
              <a:t> 	 	</a:t>
            </a:r>
          </a:p>
          <a:p>
            <a:pPr marR="179070" indent="450215" algn="l">
              <a:lnSpc>
                <a:spcPct val="115000"/>
              </a:lnSpc>
              <a:tabLst>
                <a:tab pos="-90170" algn="l"/>
                <a:tab pos="180340" algn="l"/>
                <a:tab pos="971550" algn="l"/>
              </a:tabLst>
            </a:pPr>
            <a:r>
              <a:rPr lang="ru-RU" sz="20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Условия предоставления :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-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на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любые обоснованные предпринимательские цели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      -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от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2,5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млн. руб.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до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50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млн. </a:t>
            </a: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руб.;</a:t>
            </a:r>
            <a:endParaRPr lang="ru-RU" sz="2000" b="1" dirty="0">
              <a:solidFill>
                <a:srgbClr val="024D76"/>
              </a:solidFill>
              <a:ea typeface="+mn-ea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      -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авансовый платеж от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15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% от стоимости предмета лизинга;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      -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ставка –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6 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% для российского оборудования;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rgbClr val="024D76"/>
                </a:solidFill>
                <a:ea typeface="+mn-ea"/>
              </a:rPr>
              <a:t>      -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ставка – </a:t>
            </a:r>
            <a:r>
              <a:rPr lang="ru-RU" sz="2000" b="1" dirty="0">
                <a:solidFill>
                  <a:srgbClr val="FF0000"/>
                </a:solidFill>
                <a:ea typeface="+mn-ea"/>
              </a:rPr>
              <a:t>8</a:t>
            </a:r>
            <a:r>
              <a:rPr lang="ru-RU" sz="2000" b="1" dirty="0">
                <a:solidFill>
                  <a:srgbClr val="024D76"/>
                </a:solidFill>
                <a:ea typeface="+mn-ea"/>
              </a:rPr>
              <a:t> % для иностранного оборудования;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AutoShape 2" descr="C:\Users\ahtyamovags.ISPOLKOMNCH\Downloads\logo-secondary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5" name="AutoShape 6" descr="C:\Users\ahtyamovags.ISPOLKOMNCH\Downloads\logo-secondary.webp"/>
          <p:cNvSpPr>
            <a:spLocks noChangeAspect="1" noChangeArrowheads="1"/>
          </p:cNvSpPr>
          <p:nvPr/>
        </p:nvSpPr>
        <p:spPr bwMode="auto">
          <a:xfrm>
            <a:off x="307975" y="7937"/>
            <a:ext cx="4683750" cy="4683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8" name="object 13"/>
          <p:cNvSpPr txBox="1">
            <a:spLocks/>
          </p:cNvSpPr>
          <p:nvPr/>
        </p:nvSpPr>
        <p:spPr bwMode="auto">
          <a:xfrm>
            <a:off x="528366" y="1028191"/>
            <a:ext cx="8926717" cy="39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630" rIns="0" bIns="0" numCol="1" rtlCol="0" anchor="b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0630" marR="4252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АО «Региональная лизинговая компания РТ»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Региональные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08371" y="5845572"/>
            <a:ext cx="92448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Заявка подается в электронном виде на </a:t>
            </a:r>
            <a:r>
              <a:rPr lang="ru-RU" sz="1600" b="1" dirty="0" smtClean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сайте РЛК РТ: http</a:t>
            </a:r>
            <a:r>
              <a:rPr lang="ru-RU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://rlcrt.ru/lgotnyy-lizing/</a:t>
            </a:r>
          </a:p>
        </p:txBody>
      </p:sp>
      <p:sp>
        <p:nvSpPr>
          <p:cNvPr id="4" name="AutoShape 2" descr="http://rlcrt.ru/local/templates/softmajor/img/logo.sv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https://poisk-firm.ru/storage/employer/logo/72/cf/eb/2bc3d623baf28c3b8935fc4b6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7939" y="867210"/>
            <a:ext cx="2648352" cy="603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8496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3"/>
          <p:cNvSpPr txBox="1">
            <a:spLocks/>
          </p:cNvSpPr>
          <p:nvPr/>
        </p:nvSpPr>
        <p:spPr bwMode="auto">
          <a:xfrm>
            <a:off x="700862" y="1643789"/>
            <a:ext cx="9072245" cy="441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630" rIns="0" bIns="0" numCol="1" rtlCol="0" anchor="b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0630" marR="4252" algn="l">
              <a:lnSpc>
                <a:spcPct val="100000"/>
              </a:lnSpc>
              <a:spcBef>
                <a:spcPts val="0"/>
              </a:spcBef>
            </a:pP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Нефинансовые меры поддержки для МСП</a:t>
            </a: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128954" y="2285743"/>
            <a:ext cx="12063046" cy="30333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8" rtl="0" eaLnBrk="1" latinLnBrk="0" hangingPunct="1">
              <a:lnSpc>
                <a:spcPct val="90000"/>
              </a:lnSpc>
              <a:spcBef>
                <a:spcPts val="751"/>
              </a:spcBef>
              <a:buFont typeface="Arial" panose="020B0604020202020204" pitchFamily="34" charset="0"/>
              <a:buNone/>
              <a:defRPr sz="24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20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2860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50000"/>
              </a:lnSpc>
              <a:spcBef>
                <a:spcPts val="0"/>
              </a:spcBef>
              <a:buAutoNum type="arabicPeriod"/>
            </a:pPr>
            <a:r>
              <a:rPr lang="ru-RU" sz="18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Услуга по ведению бухгалтерии </a:t>
            </a:r>
            <a:r>
              <a:rPr lang="ru-RU" sz="1800" b="1" dirty="0">
                <a:solidFill>
                  <a:srgbClr val="FF0000"/>
                </a:solidFill>
              </a:rPr>
              <a:t>(заявки принимаются до 01.07.2022</a:t>
            </a:r>
            <a:r>
              <a:rPr lang="ru-RU" sz="1800" b="1" dirty="0" smtClean="0">
                <a:solidFill>
                  <a:srgbClr val="FF0000"/>
                </a:solidFill>
              </a:rPr>
              <a:t>)</a:t>
            </a:r>
          </a:p>
          <a:p>
            <a:pPr marL="342900" lvl="0" indent="-342900" algn="l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AutoNum type="arabicPeriod"/>
            </a:pPr>
            <a:r>
              <a:rPr lang="ru-RU" sz="18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Услуга </a:t>
            </a:r>
            <a:r>
              <a:rPr lang="ru-RU" sz="18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по выходу на </a:t>
            </a:r>
            <a:r>
              <a:rPr lang="ru-RU" sz="1800" b="1" dirty="0" err="1">
                <a:solidFill>
                  <a:schemeClr val="accent4">
                    <a:lumMod val="50000"/>
                    <a:lumOff val="50000"/>
                  </a:schemeClr>
                </a:solidFill>
              </a:rPr>
              <a:t>маркетплейсы</a:t>
            </a:r>
            <a:r>
              <a:rPr lang="ru-RU" sz="18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 </a:t>
            </a:r>
            <a:r>
              <a:rPr lang="ru-RU" sz="1800" b="1" dirty="0">
                <a:solidFill>
                  <a:srgbClr val="FF0000"/>
                </a:solidFill>
              </a:rPr>
              <a:t>(заявки принимаются до 01.07.2022</a:t>
            </a:r>
            <a:r>
              <a:rPr lang="ru-RU" sz="1800" b="1" dirty="0" smtClean="0">
                <a:solidFill>
                  <a:srgbClr val="FF0000"/>
                </a:solidFill>
              </a:rPr>
              <a:t>)</a:t>
            </a:r>
          </a:p>
          <a:p>
            <a:pPr marL="342900" lvl="0" indent="-342900" algn="l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AutoNum type="arabicPeriod"/>
            </a:pPr>
            <a:r>
              <a:rPr lang="ru-RU" sz="18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 </a:t>
            </a:r>
            <a:r>
              <a:rPr lang="ru-RU" sz="18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Оказание  услуг по сертификации продукции </a:t>
            </a:r>
            <a:r>
              <a:rPr lang="ru-RU" sz="1800" b="1" dirty="0">
                <a:solidFill>
                  <a:srgbClr val="FF0000"/>
                </a:solidFill>
              </a:rPr>
              <a:t>(заявки принимаются до 01.04.2022</a:t>
            </a:r>
            <a:r>
              <a:rPr lang="ru-RU" sz="1800" b="1" dirty="0" smtClean="0">
                <a:solidFill>
                  <a:srgbClr val="FF0000"/>
                </a:solidFill>
              </a:rPr>
              <a:t>)</a:t>
            </a:r>
          </a:p>
          <a:p>
            <a:pPr lvl="0" algn="l">
              <a:lnSpc>
                <a:spcPct val="150000"/>
              </a:lnSpc>
              <a:spcBef>
                <a:spcPts val="0"/>
              </a:spcBef>
            </a:pPr>
            <a:r>
              <a:rPr lang="ru-RU" sz="18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4. Содействие </a:t>
            </a:r>
            <a:r>
              <a:rPr lang="ru-RU" sz="18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в организации участия в </a:t>
            </a:r>
            <a:r>
              <a:rPr lang="ru-RU" sz="1800" b="1" dirty="0" err="1">
                <a:solidFill>
                  <a:schemeClr val="accent4">
                    <a:lumMod val="50000"/>
                    <a:lumOff val="50000"/>
                  </a:schemeClr>
                </a:solidFill>
              </a:rPr>
              <a:t>выставочно</a:t>
            </a:r>
            <a:r>
              <a:rPr lang="ru-RU" sz="18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-ярмарочном мероприятии на территории РФ </a:t>
            </a:r>
            <a:r>
              <a:rPr lang="ru-RU" sz="1800" b="1" dirty="0">
                <a:solidFill>
                  <a:srgbClr val="FF0000"/>
                </a:solidFill>
              </a:rPr>
              <a:t>(заявки принимаются до 01.09.2022) </a:t>
            </a:r>
            <a:endParaRPr lang="ru-RU" sz="1800" b="1" dirty="0" smtClean="0">
              <a:solidFill>
                <a:srgbClr val="FF0000"/>
              </a:solidFill>
            </a:endParaRPr>
          </a:p>
          <a:p>
            <a:pPr lvl="0" algn="l">
              <a:lnSpc>
                <a:spcPct val="150000"/>
              </a:lnSpc>
              <a:spcBef>
                <a:spcPts val="0"/>
              </a:spcBef>
            </a:pPr>
            <a:r>
              <a:rPr lang="ru-RU" sz="18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5. Услуга </a:t>
            </a:r>
            <a:r>
              <a:rPr lang="ru-RU" sz="18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по сдаче </a:t>
            </a:r>
            <a:r>
              <a:rPr lang="ru-RU" sz="18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отчётности</a:t>
            </a:r>
          </a:p>
          <a:p>
            <a:pPr lvl="0" algn="l">
              <a:lnSpc>
                <a:spcPct val="150000"/>
              </a:lnSpc>
              <a:spcBef>
                <a:spcPts val="0"/>
              </a:spcBef>
            </a:pPr>
            <a:r>
              <a:rPr lang="ru-RU" sz="18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6. Содействие в продвижении продукции для </a:t>
            </a:r>
            <a:r>
              <a:rPr lang="ru-RU" sz="1800" b="1" dirty="0" err="1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самозанятых</a:t>
            </a:r>
            <a:r>
              <a:rPr lang="ru-RU" sz="1800" b="1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 </a:t>
            </a:r>
            <a:r>
              <a:rPr lang="ru-RU" sz="1800" b="1" dirty="0">
                <a:solidFill>
                  <a:srgbClr val="FF0000"/>
                </a:solidFill>
              </a:rPr>
              <a:t>(заявки принимаются до </a:t>
            </a:r>
            <a:r>
              <a:rPr lang="ru-RU" sz="1800" b="1" dirty="0" smtClean="0">
                <a:solidFill>
                  <a:srgbClr val="FF0000"/>
                </a:solidFill>
              </a:rPr>
              <a:t>30.03.2022</a:t>
            </a:r>
            <a:r>
              <a:rPr lang="ru-RU" sz="1800" b="1" dirty="0">
                <a:solidFill>
                  <a:srgbClr val="FF0000"/>
                </a:solidFill>
              </a:rPr>
              <a:t>)</a:t>
            </a:r>
          </a:p>
          <a:p>
            <a:pPr marL="342900" lvl="0" indent="-3429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AutoNum type="arabicPeriod"/>
            </a:pPr>
            <a:endParaRPr lang="ru-RU" sz="1800" b="1" dirty="0" smtClean="0">
              <a:solidFill>
                <a:schemeClr val="accent4">
                  <a:lumMod val="50000"/>
                  <a:lumOff val="50000"/>
                </a:schemeClr>
              </a:solidFill>
            </a:endParaRPr>
          </a:p>
          <a:p>
            <a:pPr marL="342900" lvl="0" indent="-3429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AutoNum type="arabicPeriod"/>
            </a:pPr>
            <a:endParaRPr lang="ru-RU" sz="1800" b="1" dirty="0">
              <a:solidFill>
                <a:schemeClr val="accent4">
                  <a:lumMod val="50000"/>
                  <a:lumOff val="50000"/>
                </a:schemeClr>
              </a:solidFill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1600" b="1" dirty="0"/>
              <a:t>Заявка подается в электронном виде на сайте  МСП.РФ: </a:t>
            </a:r>
            <a:r>
              <a:rPr lang="en-US" sz="1600" b="1" dirty="0"/>
              <a:t>https://</a:t>
            </a:r>
            <a:r>
              <a:rPr lang="ru-RU" sz="1600" b="1" dirty="0" err="1"/>
              <a:t>мсп.рф</a:t>
            </a:r>
            <a:r>
              <a:rPr lang="ru-RU" sz="1600" b="1" dirty="0"/>
              <a:t>/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b="1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92968" y="167155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Региональные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object 13"/>
          <p:cNvSpPr txBox="1">
            <a:spLocks/>
          </p:cNvSpPr>
          <p:nvPr/>
        </p:nvSpPr>
        <p:spPr bwMode="auto">
          <a:xfrm>
            <a:off x="384934" y="909534"/>
            <a:ext cx="8627952" cy="39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630" rIns="0" bIns="0" numCol="1" rtlCol="0" anchor="b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0630" marR="4252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«Фонд поддержки предпринимательства РТ»</a:t>
            </a:r>
          </a:p>
        </p:txBody>
      </p:sp>
      <p:pic>
        <p:nvPicPr>
          <p:cNvPr id="21" name="Picture 8" descr="https://avatars.mds.yandex.net/i?id=0d596b277742bee17c99d8a5fc390655-5363567-images-thumbs&amp;ref=rim&amp;n=33&amp;w=480&amp;h=14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2402" y="798022"/>
            <a:ext cx="3118582" cy="955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853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D3405E24-FD21-4653-A712-819BD165A212}"/>
              </a:ext>
            </a:extLst>
          </p:cNvPr>
          <p:cNvSpPr txBox="1"/>
          <p:nvPr/>
        </p:nvSpPr>
        <p:spPr>
          <a:xfrm>
            <a:off x="631524" y="1764184"/>
            <a:ext cx="3313041" cy="211309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Перечень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ранее закупаемой импортной продукции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более </a:t>
            </a:r>
            <a:r>
              <a:rPr lang="ru-RU" sz="2400" b="1" dirty="0" smtClean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100</a:t>
            </a:r>
            <a:r>
              <a:rPr lang="ru-RU" sz="24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тыс. позиций</a:t>
            </a:r>
            <a:endParaRPr lang="en-US" sz="2400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26076890-1AF4-4512-9817-2C74349B40D6}"/>
              </a:ext>
            </a:extLst>
          </p:cNvPr>
          <p:cNvSpPr txBox="1"/>
          <p:nvPr/>
        </p:nvSpPr>
        <p:spPr>
          <a:xfrm>
            <a:off x="8035874" y="1655513"/>
            <a:ext cx="3229607" cy="211309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lvl="0" algn="ctr">
              <a:lnSpc>
                <a:spcPct val="80000"/>
              </a:lnSpc>
            </a:pPr>
            <a:r>
              <a:rPr lang="ru-RU" sz="24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Предложения</a:t>
            </a:r>
          </a:p>
          <a:p>
            <a:pPr lvl="0" algn="ctr">
              <a:lnSpc>
                <a:spcPct val="80000"/>
              </a:lnSpc>
            </a:pPr>
            <a:r>
              <a:rPr lang="ru-RU" sz="24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 замещению</a:t>
            </a:r>
          </a:p>
          <a:p>
            <a:pPr lvl="0" algn="ctr">
              <a:lnSpc>
                <a:spcPct val="110000"/>
              </a:lnSpc>
            </a:pPr>
            <a:endParaRPr lang="ru-RU" sz="2000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ru-RU" sz="24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более </a:t>
            </a:r>
            <a:r>
              <a:rPr lang="ru-RU" sz="2400" b="1" dirty="0" smtClean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100 </a:t>
            </a:r>
            <a:r>
              <a:rPr lang="ru-RU" sz="24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тыс. позиций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6032" y="1805196"/>
            <a:ext cx="2208306" cy="1392532"/>
          </a:xfrm>
          <a:prstGeom prst="rect">
            <a:avLst/>
          </a:prstGeom>
        </p:spPr>
      </p:pic>
      <p:sp>
        <p:nvSpPr>
          <p:cNvPr id="8" name="Стрелка вправо 7"/>
          <p:cNvSpPr/>
          <p:nvPr/>
        </p:nvSpPr>
        <p:spPr>
          <a:xfrm>
            <a:off x="4255198" y="2245075"/>
            <a:ext cx="608357" cy="663300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Стрелка вправо 35"/>
          <p:cNvSpPr/>
          <p:nvPr/>
        </p:nvSpPr>
        <p:spPr>
          <a:xfrm rot="10800000">
            <a:off x="7194338" y="2245075"/>
            <a:ext cx="640167" cy="663300"/>
          </a:xfrm>
          <a:prstGeom prst="rightArrow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Трапеция 4"/>
          <p:cNvSpPr/>
          <p:nvPr/>
        </p:nvSpPr>
        <p:spPr>
          <a:xfrm>
            <a:off x="4658263" y="3231215"/>
            <a:ext cx="2682815" cy="1235410"/>
          </a:xfrm>
          <a:prstGeom prst="trapezoid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859387" y="848030"/>
            <a:ext cx="9580098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ru-RU" altLang="ko-KR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РМЦ - центр импортозамещения</a:t>
            </a:r>
          </a:p>
        </p:txBody>
      </p:sp>
      <p:sp>
        <p:nvSpPr>
          <p:cNvPr id="22" name="Номер слайда 3"/>
          <p:cNvSpPr txBox="1">
            <a:spLocks/>
          </p:cNvSpPr>
          <p:nvPr/>
        </p:nvSpPr>
        <p:spPr>
          <a:xfrm>
            <a:off x="9327020" y="634248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9EF36E0-EB16-40D2-88F8-0DABA53262DC}" type="slidenum">
              <a:rPr lang="en-US" sz="2400" smtClean="0"/>
              <a:pPr algn="r">
                <a:defRPr/>
              </a:pPr>
              <a:t>34</a:t>
            </a:fld>
            <a:endParaRPr lang="en-US" sz="24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7475220" y="4685521"/>
            <a:ext cx="402818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Горячая линия:</a:t>
            </a:r>
            <a:r>
              <a:rPr lang="en-US"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sz="32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8(800) </a:t>
            </a:r>
            <a:r>
              <a:rPr lang="ru-RU" sz="28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700-98-73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799" y="3231215"/>
            <a:ext cx="3156841" cy="315684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kumimoji="0" lang="ru-RU" sz="2000" b="1" i="0" u="none" strike="noStrike" kern="1200" cap="none" spc="0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Региональные меры поддержки</a:t>
            </a:r>
            <a:endParaRPr kumimoji="0" lang="ru-RU" sz="2000" b="1" i="0" u="none" strike="noStrike" kern="1200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98789" y="6049502"/>
            <a:ext cx="178286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http://</a:t>
            </a:r>
            <a:r>
              <a:rPr lang="ru-RU" sz="1600" b="1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rmcrt.ru</a:t>
            </a:r>
            <a:endParaRPr lang="ru-RU" sz="1600" b="1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125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645123" y="863357"/>
            <a:ext cx="11229898" cy="71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Взаимодействие по вопросам логистики на </a:t>
            </a:r>
          </a:p>
          <a:p>
            <a:pPr>
              <a:lnSpc>
                <a:spcPct val="90000"/>
              </a:lnSpc>
            </a:pPr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федеральном и республиканском уровнях</a:t>
            </a:r>
          </a:p>
        </p:txBody>
      </p:sp>
      <p:sp>
        <p:nvSpPr>
          <p:cNvPr id="6" name="Номер слайда 3"/>
          <p:cNvSpPr txBox="1">
            <a:spLocks/>
          </p:cNvSpPr>
          <p:nvPr/>
        </p:nvSpPr>
        <p:spPr>
          <a:xfrm>
            <a:off x="9327020" y="6384277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2400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8787848"/>
              </p:ext>
            </p:extLst>
          </p:nvPr>
        </p:nvGraphicFramePr>
        <p:xfrm>
          <a:off x="645123" y="1718373"/>
          <a:ext cx="10941616" cy="49667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93077">
                  <a:extLst>
                    <a:ext uri="{9D8B030D-6E8A-4147-A177-3AD203B41FA5}">
                      <a16:colId xmlns:a16="http://schemas.microsoft.com/office/drawing/2014/main" xmlns="" val="4288898200"/>
                    </a:ext>
                  </a:extLst>
                </a:gridCol>
                <a:gridCol w="5848539">
                  <a:extLst>
                    <a:ext uri="{9D8B030D-6E8A-4147-A177-3AD203B41FA5}">
                      <a16:colId xmlns:a16="http://schemas.microsoft.com/office/drawing/2014/main" xmlns="" val="1990766174"/>
                    </a:ext>
                  </a:extLst>
                </a:gridCol>
              </a:tblGrid>
              <a:tr h="1857746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ru-RU" sz="2000" b="1" kern="1200" dirty="0" smtClean="0"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Ситуационный центр Оперативного штаба Министерства транспорта Российской Федерации по обеспечению устойчивой логистики </a:t>
                      </a:r>
                    </a:p>
                    <a:p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+mn-ea"/>
                          <a:cs typeface="Tahoma" panose="020B0604030504040204" pitchFamily="34" charset="0"/>
                        </a:rPr>
                        <a:t>Руководитель ситуационного центра: </a:t>
                      </a:r>
                      <a:endParaRPr lang="en-US" sz="1800" b="1" kern="1200" dirty="0" smtClean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+mn-ea"/>
                        <a:cs typeface="Tahoma" panose="020B0604030504040204" pitchFamily="34" charset="0"/>
                      </a:endParaRPr>
                    </a:p>
                    <a:p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+mn-ea"/>
                          <a:cs typeface="Tahoma" panose="020B0604030504040204" pitchFamily="34" charset="0"/>
                        </a:rPr>
                        <a:t>Угаров</a:t>
                      </a:r>
                      <a:r>
                        <a:rPr lang="en-US" sz="1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+mn-ea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+mn-ea"/>
                          <a:cs typeface="Tahoma" panose="020B0604030504040204" pitchFamily="34" charset="0"/>
                        </a:rPr>
                        <a:t>Константин Сергеевич </a:t>
                      </a:r>
                    </a:p>
                    <a:p>
                      <a:endParaRPr lang="ru-RU" sz="18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800" b="0" i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+mn-ea"/>
                          <a:cs typeface="Tahoma" panose="020B0604030504040204" pitchFamily="34" charset="0"/>
                        </a:rPr>
                        <a:t>+7 (989) 299-29-09</a:t>
                      </a:r>
                    </a:p>
                    <a:p>
                      <a:r>
                        <a:rPr lang="ru-RU" sz="1800" b="0" i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+mn-ea"/>
                          <a:cs typeface="Tahoma" panose="020B0604030504040204" pitchFamily="34" charset="0"/>
                        </a:rPr>
                        <a:t>+7 (499) 495-00-11</a:t>
                      </a:r>
                    </a:p>
                    <a:p>
                      <a:r>
                        <a:rPr lang="ru-RU" sz="1800" b="0" i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+mn-ea"/>
                          <a:cs typeface="Tahoma" panose="020B0604030504040204" pitchFamily="34" charset="0"/>
                        </a:rPr>
                        <a:t>gruz@sicmt.ru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44324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000" b="1" kern="1200" dirty="0" smtClean="0"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Оперативный штаб в Министерстве транспорта и дорожного хозяйства Республики Татарстан</a:t>
                      </a:r>
                    </a:p>
                    <a:p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685808" rtl="0" eaLnBrk="1" latinLnBrk="0" hangingPunct="1"/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+mn-ea"/>
                          <a:cs typeface="Tahoma" panose="020B0604030504040204" pitchFamily="34" charset="0"/>
                        </a:rPr>
                        <a:t>Руководитель Оперативного штаба:   </a:t>
                      </a:r>
                    </a:p>
                    <a:p>
                      <a:pPr marL="0" algn="l" defTabSz="685808" rtl="0" eaLnBrk="1" latinLnBrk="0" hangingPunct="1"/>
                      <a:r>
                        <a:rPr lang="ru-RU" sz="1800" b="1" kern="1200" dirty="0" err="1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+mn-ea"/>
                          <a:cs typeface="Tahoma" panose="020B0604030504040204" pitchFamily="34" charset="0"/>
                        </a:rPr>
                        <a:t>Ханифов</a:t>
                      </a:r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+mn-ea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800" b="1" kern="1200" dirty="0" err="1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+mn-ea"/>
                          <a:cs typeface="Tahoma" panose="020B0604030504040204" pitchFamily="34" charset="0"/>
                        </a:rPr>
                        <a:t>Фарит</a:t>
                      </a:r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+mn-ea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800" b="1" kern="1200" dirty="0" err="1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+mn-ea"/>
                          <a:cs typeface="Tahoma" panose="020B0604030504040204" pitchFamily="34" charset="0"/>
                        </a:rPr>
                        <a:t>Мударисович</a:t>
                      </a:r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+mn-ea"/>
                          <a:cs typeface="Tahoma" panose="020B0604030504040204" pitchFamily="34" charset="0"/>
                        </a:rPr>
                        <a:t> </a:t>
                      </a:r>
                    </a:p>
                    <a:p>
                      <a:pPr marL="0" algn="l" defTabSz="685808" rtl="0" eaLnBrk="1" latinLnBrk="0" hangingPunct="1"/>
                      <a:endParaRPr lang="ru-RU" sz="1800" b="1" kern="1200" dirty="0" smtClean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+mn-ea"/>
                        <a:cs typeface="Tahoma" panose="020B0604030504040204" pitchFamily="34" charset="0"/>
                      </a:endParaRPr>
                    </a:p>
                    <a:p>
                      <a:pPr marL="0" algn="l" defTabSz="685808" rtl="0" eaLnBrk="1" latinLnBrk="0" hangingPunct="1"/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+mn-ea"/>
                          <a:cs typeface="Tahoma" panose="020B0604030504040204" pitchFamily="34" charset="0"/>
                        </a:rPr>
                        <a:t>Заместитель руководителя Оперативного штаба: </a:t>
                      </a:r>
                    </a:p>
                    <a:p>
                      <a:pPr marL="0" algn="l" defTabSz="685808" rtl="0" eaLnBrk="1" latinLnBrk="0" hangingPunct="1"/>
                      <a:r>
                        <a:rPr lang="ru-RU" sz="18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+mn-ea"/>
                          <a:cs typeface="Tahoma" panose="020B0604030504040204" pitchFamily="34" charset="0"/>
                        </a:rPr>
                        <a:t>Никонов Тимур Викторович </a:t>
                      </a:r>
                    </a:p>
                    <a:p>
                      <a:pPr marL="0" algn="l" defTabSz="685808" rtl="0" eaLnBrk="1" latinLnBrk="0" hangingPunct="1"/>
                      <a:endParaRPr lang="ru-RU" sz="1800" b="1" kern="1200" dirty="0" smtClean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+mn-ea"/>
                        <a:cs typeface="Tahoma" panose="020B0604030504040204" pitchFamily="34" charset="0"/>
                      </a:endParaRPr>
                    </a:p>
                    <a:p>
                      <a:pPr marL="0" algn="l" defTabSz="685808" rtl="0" eaLnBrk="1" latinLnBrk="0" hangingPunct="1"/>
                      <a:r>
                        <a:rPr lang="ru-RU" sz="1800" b="0" i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+mn-ea"/>
                          <a:cs typeface="Tahoma" panose="020B0604030504040204" pitchFamily="34" charset="0"/>
                        </a:rPr>
                        <a:t>Взаимодействие с организациями и предприятиями : </a:t>
                      </a:r>
                    </a:p>
                    <a:p>
                      <a:pPr marL="0" algn="l" defTabSz="685808" rtl="0" eaLnBrk="1" latinLnBrk="0" hangingPunct="1"/>
                      <a:r>
                        <a:rPr lang="ru-RU" sz="1800" b="0" i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+mn-ea"/>
                          <a:cs typeface="Tahoma" panose="020B0604030504040204" pitchFamily="34" charset="0"/>
                        </a:rPr>
                        <a:t>Хайруллин Ильдар </a:t>
                      </a:r>
                      <a:r>
                        <a:rPr lang="ru-RU" sz="1800" b="0" i="1" kern="1200" dirty="0" err="1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+mn-ea"/>
                          <a:cs typeface="Tahoma" panose="020B0604030504040204" pitchFamily="34" charset="0"/>
                        </a:rPr>
                        <a:t>Рахимзанович</a:t>
                      </a:r>
                      <a:r>
                        <a:rPr lang="ru-RU" sz="1800" b="0" i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+mn-ea"/>
                          <a:cs typeface="Tahoma" panose="020B0604030504040204" pitchFamily="34" charset="0"/>
                        </a:rPr>
                        <a:t> </a:t>
                      </a:r>
                    </a:p>
                    <a:p>
                      <a:pPr marL="0" algn="l" defTabSz="685808" rtl="0" eaLnBrk="1" latinLnBrk="0" hangingPunct="1"/>
                      <a:r>
                        <a:rPr lang="ru-RU" sz="1800" b="0" i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+mn-ea"/>
                          <a:cs typeface="Tahoma" panose="020B0604030504040204" pitchFamily="34" charset="0"/>
                        </a:rPr>
                        <a:t>+7 (843) 291-90-72 </a:t>
                      </a:r>
                    </a:p>
                    <a:p>
                      <a:pPr marL="0" algn="l" defTabSz="685808" rtl="0" eaLnBrk="1" latinLnBrk="0" hangingPunct="1"/>
                      <a:r>
                        <a:rPr lang="ru-RU" sz="1800" b="0" i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+mn-ea"/>
                          <a:cs typeface="Tahoma" panose="020B0604030504040204" pitchFamily="34" charset="0"/>
                        </a:rPr>
                        <a:t>Hayrullin.Ildar.R@tatar.ru </a:t>
                      </a:r>
                      <a:endParaRPr lang="ru-RU" sz="1800" b="0" i="1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+mn-ea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62426605"/>
                  </a:ext>
                </a:extLst>
              </a:tr>
            </a:tbl>
          </a:graphicData>
        </a:graphic>
      </p:graphicFrame>
      <p:pic>
        <p:nvPicPr>
          <p:cNvPr id="2050" name="Picture 2" descr="http://qrcoder.ru/code/?https%3A%2F%2Ffile.tatar.ru%2Fs%2FoW23w6Fe8f6oidE&amp;10&amp;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3" t="7442" r="6956" b="3964"/>
          <a:stretch/>
        </p:blipFill>
        <p:spPr bwMode="auto">
          <a:xfrm>
            <a:off x="645123" y="4771458"/>
            <a:ext cx="2052810" cy="2086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264393" y="4849502"/>
            <a:ext cx="21971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Форма для обращения в Минтранс РФ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Региональные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294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gtrk-saratov.ru/wp-content/uploads/2020/04/1.jpg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5"/>
          <a:stretch/>
        </p:blipFill>
        <p:spPr bwMode="auto">
          <a:xfrm>
            <a:off x="1524002" y="775965"/>
            <a:ext cx="9143987" cy="6077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91486" y="775964"/>
            <a:ext cx="6826313" cy="6082036"/>
          </a:xfrm>
          <a:prstGeom prst="parallelogram">
            <a:avLst/>
          </a:prstGeom>
          <a:solidFill>
            <a:srgbClr val="1A8088">
              <a:alpha val="78000"/>
            </a:srgbClr>
          </a:solidFill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Муниципальные </a:t>
            </a:r>
            <a:br>
              <a:rPr lang="ru-RU" sz="32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32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меры </a:t>
            </a:r>
            <a:r>
              <a:rPr lang="ru-RU" sz="3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kumimoji="0" lang="ru-RU" sz="2000" b="1" i="0" u="none" strike="noStrike" kern="1200" cap="none" spc="0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Федеральные, региональные и муниципальные меры поддержки</a:t>
            </a:r>
            <a:endParaRPr kumimoji="0" lang="ru-RU" sz="2000" b="1" i="0" u="none" strike="noStrike" kern="1200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19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3"/>
          <p:cNvSpPr txBox="1">
            <a:spLocks/>
          </p:cNvSpPr>
          <p:nvPr/>
        </p:nvSpPr>
        <p:spPr bwMode="auto">
          <a:xfrm>
            <a:off x="564067" y="733105"/>
            <a:ext cx="11111824" cy="111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630" rIns="0" bIns="0" numCol="1" rtlCol="0" anchor="b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0630" marR="4252">
              <a:lnSpc>
                <a:spcPct val="100000"/>
              </a:lnSpc>
              <a:spcBef>
                <a:spcPts val="0"/>
              </a:spcBef>
            </a:pPr>
            <a:r>
              <a:rPr lang="ru-RU" sz="2400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Строительство </a:t>
            </a:r>
            <a:r>
              <a:rPr lang="ru-RU" sz="24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</a:t>
            </a:r>
            <a:r>
              <a:rPr lang="ru-RU" sz="2400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капитальный ремонт </a:t>
            </a:r>
          </a:p>
          <a:p>
            <a:pPr marL="10630" marR="4252">
              <a:lnSpc>
                <a:spcPct val="100000"/>
              </a:lnSpc>
              <a:spcBef>
                <a:spcPts val="0"/>
              </a:spcBef>
            </a:pPr>
            <a:r>
              <a:rPr lang="ru-RU" sz="2400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социальных объектов  в  2022 году в </a:t>
            </a:r>
          </a:p>
          <a:p>
            <a:pPr marL="10630" marR="4252">
              <a:lnSpc>
                <a:spcPct val="100000"/>
              </a:lnSpc>
              <a:spcBef>
                <a:spcPts val="0"/>
              </a:spcBef>
            </a:pPr>
            <a:r>
              <a:rPr lang="ru-RU" sz="2400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рамках республиканских программ</a:t>
            </a:r>
            <a:endParaRPr lang="ru-RU" sz="2400" b="1" dirty="0">
              <a:solidFill>
                <a:srgbClr val="024D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Подзаголовок 2"/>
          <p:cNvSpPr txBox="1">
            <a:spLocks/>
          </p:cNvSpPr>
          <p:nvPr/>
        </p:nvSpPr>
        <p:spPr>
          <a:xfrm>
            <a:off x="6079374" y="2067519"/>
            <a:ext cx="5444836" cy="37380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8" rtl="0" eaLnBrk="1" latinLnBrk="0" hangingPunct="1">
              <a:lnSpc>
                <a:spcPct val="90000"/>
              </a:lnSpc>
              <a:spcBef>
                <a:spcPts val="751"/>
              </a:spcBef>
              <a:buFont typeface="Arial" panose="020B0604020202020204" pitchFamily="34" charset="0"/>
              <a:buNone/>
              <a:defRPr sz="24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20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2860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00000"/>
              </a:lnSpc>
              <a:spcBef>
                <a:spcPts val="0"/>
              </a:spcBef>
              <a:buFontTx/>
              <a:buChar char="-"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tt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925645"/>
              </p:ext>
            </p:extLst>
          </p:nvPr>
        </p:nvGraphicFramePr>
        <p:xfrm>
          <a:off x="529372" y="2067519"/>
          <a:ext cx="11181214" cy="4257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95414">
                  <a:extLst>
                    <a:ext uri="{9D8B030D-6E8A-4147-A177-3AD203B41FA5}">
                      <a16:colId xmlns:a16="http://schemas.microsoft.com/office/drawing/2014/main" xmlns="" val="79046658"/>
                    </a:ext>
                  </a:extLst>
                </a:gridCol>
                <a:gridCol w="2685800">
                  <a:extLst>
                    <a:ext uri="{9D8B030D-6E8A-4147-A177-3AD203B41FA5}">
                      <a16:colId xmlns:a16="http://schemas.microsoft.com/office/drawing/2014/main" xmlns="" val="3781937169"/>
                    </a:ext>
                  </a:extLst>
                </a:gridCol>
              </a:tblGrid>
              <a:tr h="516193"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</a:t>
                      </a:r>
                      <a:endParaRPr lang="ru-RU" sz="1800" b="1" kern="1200" baseline="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Стоимость</a:t>
                      </a:r>
                      <a:r>
                        <a:rPr lang="ru-RU" sz="18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работ </a:t>
                      </a:r>
                    </a:p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млн руб.</a:t>
                      </a:r>
                      <a:endParaRPr lang="ru-RU" sz="1800" dirty="0" smtClean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32355453"/>
                  </a:ext>
                </a:extLst>
              </a:tr>
              <a:tr h="428736">
                <a:tc>
                  <a:txBody>
                    <a:bodyPr/>
                    <a:lstStyle/>
                    <a:p>
                      <a:pPr marL="0" marR="0" lvl="0" indent="0" algn="l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t-RU" sz="18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Строительство школы на 1500 мест в 69 мкр. ж.р. </a:t>
                      </a:r>
                      <a:r>
                        <a:rPr lang="ru-RU" sz="1800" b="1" i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</a:t>
                      </a:r>
                      <a:r>
                        <a:rPr lang="tt-RU" sz="18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Яшьлек</a:t>
                      </a:r>
                      <a:r>
                        <a:rPr lang="ru-RU" sz="18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  <a:endParaRPr lang="ru-RU" sz="1800" b="1" i="0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18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2388,8</a:t>
                      </a:r>
                      <a:endParaRPr lang="ru-RU" sz="1800" b="1" i="0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06535577"/>
                  </a:ext>
                </a:extLst>
              </a:tr>
              <a:tr h="428736">
                <a:tc>
                  <a:txBody>
                    <a:bodyPr/>
                    <a:lstStyle/>
                    <a:p>
                      <a:pPr marL="0" marR="0" lvl="0" indent="0" algn="l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Капитальный ремонт  2 образовательных учреждений</a:t>
                      </a:r>
                      <a:endParaRPr lang="ru-RU" sz="1800" b="1" i="0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18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117,8</a:t>
                      </a:r>
                      <a:endParaRPr lang="ru-RU" sz="1800" b="1" i="0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52030186"/>
                  </a:ext>
                </a:extLst>
              </a:tr>
              <a:tr h="428736">
                <a:tc>
                  <a:txBody>
                    <a:bodyPr/>
                    <a:lstStyle/>
                    <a:p>
                      <a:pPr marL="0" marR="0" lvl="0" indent="0" algn="l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t-RU" sz="18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Строительство Русского драматического театра </a:t>
                      </a:r>
                      <a:r>
                        <a:rPr lang="ru-RU" sz="1800" b="1" i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</a:t>
                      </a:r>
                      <a:r>
                        <a:rPr lang="tt-RU" sz="18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Мастеровые</a:t>
                      </a:r>
                      <a:r>
                        <a:rPr lang="ru-RU" sz="18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  <a:endParaRPr lang="ru-RU" sz="1800" b="1" i="0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18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897,3</a:t>
                      </a:r>
                      <a:endParaRPr lang="ru-RU" sz="1800" b="1" i="0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50910801"/>
                  </a:ext>
                </a:extLst>
              </a:tr>
              <a:tr h="428736">
                <a:tc>
                  <a:txBody>
                    <a:bodyPr/>
                    <a:lstStyle/>
                    <a:p>
                      <a:pPr marL="0" marR="0" lvl="0" indent="0" algn="l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Капитальный ремонт  МАУК «Дом Дружбы народов «Родник»</a:t>
                      </a:r>
                      <a:endParaRPr lang="ru-RU" sz="1800" b="1" i="0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18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188,6</a:t>
                      </a:r>
                      <a:endParaRPr lang="ru-RU" sz="1800" b="1" i="0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55716292"/>
                  </a:ext>
                </a:extLst>
              </a:tr>
              <a:tr h="506293">
                <a:tc>
                  <a:txBody>
                    <a:bodyPr/>
                    <a:lstStyle/>
                    <a:p>
                      <a:pPr marL="0" algn="l" defTabSz="685808" rtl="0" eaLnBrk="1" latinLnBrk="0" hangingPunct="1"/>
                      <a:r>
                        <a:rPr lang="tt-RU" sz="18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Строительство ФАП в п. Залесный на ул.Рассветная</a:t>
                      </a:r>
                      <a:endParaRPr lang="ru-RU" sz="1800" b="1" i="0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18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8,2</a:t>
                      </a:r>
                      <a:endParaRPr lang="ru-RU" sz="1800" b="1" i="0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30380819"/>
                  </a:ext>
                </a:extLst>
              </a:tr>
              <a:tr h="740544">
                <a:tc>
                  <a:txBody>
                    <a:bodyPr/>
                    <a:lstStyle/>
                    <a:p>
                      <a:pPr marL="0" algn="l" defTabSz="685808" rtl="0" eaLnBrk="1" latinLnBrk="0" hangingPunct="1"/>
                      <a:r>
                        <a:rPr lang="ru-RU" sz="18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Капитальный ремонт  ГАУЗ "</a:t>
                      </a:r>
                      <a:r>
                        <a:rPr lang="ru-RU" sz="1800" b="1" i="0" kern="1200" dirty="0" err="1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Набережночелнинская</a:t>
                      </a:r>
                      <a:r>
                        <a:rPr lang="ru-RU" sz="18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инфекционная больница" Блоки А, Б</a:t>
                      </a:r>
                      <a:endParaRPr lang="ru-RU" sz="1800" b="1" i="0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18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800,4</a:t>
                      </a:r>
                      <a:endParaRPr lang="ru-RU" sz="1800" b="1" i="0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32397550"/>
                  </a:ext>
                </a:extLst>
              </a:tr>
              <a:tr h="655711">
                <a:tc>
                  <a:txBody>
                    <a:bodyPr/>
                    <a:lstStyle/>
                    <a:p>
                      <a:pPr algn="l"/>
                      <a:r>
                        <a:rPr lang="ru-RU" sz="1800" b="1" i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Капитальный ремонт</a:t>
                      </a:r>
                      <a:r>
                        <a:rPr lang="ru-RU" sz="1800" b="1" i="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800" b="1" i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МАУ </a:t>
                      </a:r>
                      <a:r>
                        <a:rPr lang="ru-RU" sz="1800" b="1" i="0" dirty="0" err="1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г.Набережные</a:t>
                      </a:r>
                      <a:r>
                        <a:rPr lang="ru-RU" sz="1800" b="1" i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Челны «СШ «Строитель»</a:t>
                      </a:r>
                      <a:endParaRPr lang="ru-RU" sz="1800" b="1" i="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18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163,8</a:t>
                      </a:r>
                      <a:endParaRPr lang="ru-RU" sz="1800" b="1" i="0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45338905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Муниципальные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190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3"/>
          <p:cNvSpPr txBox="1">
            <a:spLocks/>
          </p:cNvSpPr>
          <p:nvPr/>
        </p:nvSpPr>
        <p:spPr bwMode="auto">
          <a:xfrm>
            <a:off x="706353" y="826436"/>
            <a:ext cx="10817857" cy="111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630" rIns="0" bIns="0" numCol="1" rtlCol="0" anchor="b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0630" marR="4252">
              <a:lnSpc>
                <a:spcPct val="100000"/>
              </a:lnSpc>
              <a:spcBef>
                <a:spcPts val="0"/>
              </a:spcBef>
            </a:pPr>
            <a:r>
              <a:rPr lang="ru-RU" sz="2400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Строительство </a:t>
            </a:r>
            <a:r>
              <a:rPr lang="ru-RU" sz="24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</a:t>
            </a:r>
            <a:r>
              <a:rPr lang="ru-RU" sz="2400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капитальный ремонт жилищного хозяйства, общественных пространств и дорог в 2022 </a:t>
            </a:r>
            <a:r>
              <a:rPr lang="ru-RU" sz="24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году </a:t>
            </a:r>
            <a:r>
              <a:rPr lang="ru-RU" sz="2400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</a:p>
          <a:p>
            <a:pPr marL="10630" marR="4252">
              <a:lnSpc>
                <a:spcPct val="100000"/>
              </a:lnSpc>
              <a:spcBef>
                <a:spcPts val="0"/>
              </a:spcBef>
            </a:pPr>
            <a:r>
              <a:rPr lang="ru-RU" sz="2400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рамках </a:t>
            </a:r>
            <a:r>
              <a:rPr lang="ru-RU" sz="2400" b="1" dirty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республиканских </a:t>
            </a:r>
            <a:r>
              <a:rPr lang="ru-RU" sz="2400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программ</a:t>
            </a:r>
            <a:endParaRPr lang="ru-RU" sz="2400" b="1" dirty="0">
              <a:solidFill>
                <a:srgbClr val="024D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Подзаголовок 2"/>
          <p:cNvSpPr txBox="1">
            <a:spLocks/>
          </p:cNvSpPr>
          <p:nvPr/>
        </p:nvSpPr>
        <p:spPr>
          <a:xfrm>
            <a:off x="6079374" y="2067519"/>
            <a:ext cx="5444836" cy="37380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8" rtl="0" eaLnBrk="1" latinLnBrk="0" hangingPunct="1">
              <a:lnSpc>
                <a:spcPct val="90000"/>
              </a:lnSpc>
              <a:spcBef>
                <a:spcPts val="751"/>
              </a:spcBef>
              <a:buFont typeface="Arial" panose="020B0604020202020204" pitchFamily="34" charset="0"/>
              <a:buNone/>
              <a:defRPr sz="24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20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accent4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2860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68580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00000"/>
              </a:lnSpc>
              <a:spcBef>
                <a:spcPts val="0"/>
              </a:spcBef>
              <a:buFontTx/>
              <a:buChar char="-"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tt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365383"/>
              </p:ext>
            </p:extLst>
          </p:nvPr>
        </p:nvGraphicFramePr>
        <p:xfrm>
          <a:off x="799864" y="2312226"/>
          <a:ext cx="11017522" cy="41908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32774">
                  <a:extLst>
                    <a:ext uri="{9D8B030D-6E8A-4147-A177-3AD203B41FA5}">
                      <a16:colId xmlns:a16="http://schemas.microsoft.com/office/drawing/2014/main" xmlns="" val="79046658"/>
                    </a:ext>
                  </a:extLst>
                </a:gridCol>
                <a:gridCol w="3084748">
                  <a:extLst>
                    <a:ext uri="{9D8B030D-6E8A-4147-A177-3AD203B41FA5}">
                      <a16:colId xmlns:a16="http://schemas.microsoft.com/office/drawing/2014/main" xmlns="" val="3781937169"/>
                    </a:ext>
                  </a:extLst>
                </a:gridCol>
              </a:tblGrid>
              <a:tr h="643625"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  </a:t>
                      </a:r>
                      <a:endParaRPr lang="ru-RU" sz="1800" b="1" kern="1200" baseline="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Стоимость</a:t>
                      </a:r>
                      <a:r>
                        <a:rPr lang="ru-RU" sz="18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работ </a:t>
                      </a:r>
                    </a:p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млн руб.</a:t>
                      </a:r>
                      <a:endParaRPr lang="ru-RU" sz="1800" dirty="0" smtClean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32355453"/>
                  </a:ext>
                </a:extLst>
              </a:tr>
              <a:tr h="377774">
                <a:tc>
                  <a:txBody>
                    <a:bodyPr/>
                    <a:lstStyle/>
                    <a:p>
                      <a:pPr marL="0" marR="0" lvl="0" indent="0" algn="l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Реконструкция парка </a:t>
                      </a:r>
                      <a:r>
                        <a:rPr lang="ru-RU" sz="1800" b="1" i="0" kern="1200" dirty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"</a:t>
                      </a:r>
                      <a:r>
                        <a:rPr lang="ru-RU" sz="18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Прибрежный» ( </a:t>
                      </a:r>
                      <a:r>
                        <a:rPr lang="ru-RU" sz="1800" b="1" i="0" kern="1200" dirty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</a:t>
                      </a:r>
                      <a:r>
                        <a:rPr lang="ru-RU" sz="18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очередь)</a:t>
                      </a:r>
                      <a:endParaRPr lang="ru-RU" sz="1800" b="1" i="0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18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155,2</a:t>
                      </a:r>
                      <a:endParaRPr lang="ru-RU" sz="1800" b="1" i="0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53063855"/>
                  </a:ext>
                </a:extLst>
              </a:tr>
              <a:tr h="403381">
                <a:tc>
                  <a:txBody>
                    <a:bodyPr/>
                    <a:lstStyle/>
                    <a:p>
                      <a:pPr marL="0" marR="0" lvl="0" indent="0" algn="l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Программа </a:t>
                      </a:r>
                      <a:r>
                        <a:rPr lang="ru-RU" sz="1800" b="1" i="0" kern="1200" dirty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"Наш двор"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18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1374,7</a:t>
                      </a:r>
                      <a:endParaRPr lang="ru-RU" sz="1800" b="1" i="0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50680744"/>
                  </a:ext>
                </a:extLst>
              </a:tr>
              <a:tr h="501093">
                <a:tc>
                  <a:txBody>
                    <a:bodyPr/>
                    <a:lstStyle/>
                    <a:p>
                      <a:pPr marL="0" marR="0" lvl="0" indent="0" algn="l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Строительство и ремонт  инженерной инфраструктуры</a:t>
                      </a:r>
                      <a:endParaRPr lang="ru-RU" sz="1800" b="1" i="0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18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216,4</a:t>
                      </a:r>
                      <a:endParaRPr lang="ru-RU" sz="1800" b="1" i="0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14618415"/>
                  </a:ext>
                </a:extLst>
              </a:tr>
              <a:tr h="403381">
                <a:tc>
                  <a:txBody>
                    <a:bodyPr/>
                    <a:lstStyle/>
                    <a:p>
                      <a:pPr marL="0" marR="0" lvl="0" indent="0" algn="l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Капитальный ремонт жилого фонда (129 многоквартирных домов)</a:t>
                      </a:r>
                      <a:endParaRPr lang="ru-RU" sz="1800" b="1" i="0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18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1162,7</a:t>
                      </a:r>
                      <a:endParaRPr lang="ru-RU" sz="1800" b="1" i="0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44033364"/>
                  </a:ext>
                </a:extLst>
              </a:tr>
              <a:tr h="403381">
                <a:tc>
                  <a:txBody>
                    <a:bodyPr/>
                    <a:lstStyle/>
                    <a:p>
                      <a:pPr marL="0" marR="0" lvl="0" indent="0" algn="l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Строительство по программе социальной ипотеки (63/02,63/03)</a:t>
                      </a:r>
                      <a:endParaRPr lang="ru-RU" sz="1800" b="1" i="0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18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948,0</a:t>
                      </a:r>
                      <a:endParaRPr lang="ru-RU" sz="1800" b="1" i="0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73198289"/>
                  </a:ext>
                </a:extLst>
              </a:tr>
              <a:tr h="900072">
                <a:tc>
                  <a:txBody>
                    <a:bodyPr/>
                    <a:lstStyle/>
                    <a:p>
                      <a:pPr marL="0" marR="0" lvl="0" indent="0" algn="l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24D76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Строительство  и капитальный ремонт  дорожной инфраструктуры</a:t>
                      </a:r>
                    </a:p>
                    <a:p>
                      <a:pPr marL="0" marR="0" lvl="0" indent="0" algn="l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0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18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2293,9</a:t>
                      </a:r>
                      <a:endParaRPr lang="ru-RU" sz="1800" b="1" i="0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24295722"/>
                  </a:ext>
                </a:extLst>
              </a:tr>
              <a:tr h="403381">
                <a:tc>
                  <a:txBody>
                    <a:bodyPr/>
                    <a:lstStyle/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Итого:</a:t>
                      </a:r>
                      <a:endParaRPr lang="ru-RU" sz="1800" b="1" i="0" kern="1200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8" rtl="0" eaLnBrk="1" latinLnBrk="0" hangingPunct="1"/>
                      <a:r>
                        <a:rPr lang="ru-RU" sz="2000" b="1" i="0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10715,8</a:t>
                      </a:r>
                      <a:endParaRPr lang="ru-RU" sz="2000" b="1" i="0" kern="1200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41005907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Муниципальные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47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3"/>
          <p:cNvSpPr txBox="1">
            <a:spLocks/>
          </p:cNvSpPr>
          <p:nvPr/>
        </p:nvSpPr>
        <p:spPr>
          <a:xfrm>
            <a:off x="9327020" y="6384277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4" name="object 13"/>
          <p:cNvSpPr txBox="1">
            <a:spLocks/>
          </p:cNvSpPr>
          <p:nvPr/>
        </p:nvSpPr>
        <p:spPr bwMode="auto">
          <a:xfrm>
            <a:off x="933869" y="883507"/>
            <a:ext cx="10510491" cy="78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630" rIns="0" bIns="0" numCol="1" rtlCol="0" anchor="b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0630" marR="4252" lvl="0">
              <a:defRPr/>
            </a:pPr>
            <a:r>
              <a:rPr lang="ru-RU" sz="2800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Поддержка субъектов МСП </a:t>
            </a:r>
          </a:p>
          <a:p>
            <a:pPr marL="10630" marR="4252" lvl="0">
              <a:defRPr/>
            </a:pPr>
            <a:r>
              <a:rPr lang="ru-RU" sz="2800" b="1" dirty="0" smtClean="0">
                <a:solidFill>
                  <a:srgbClr val="024D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уровне муниципального образования</a:t>
            </a:r>
            <a:endParaRPr lang="ru-RU" sz="2800" b="1" dirty="0">
              <a:solidFill>
                <a:srgbClr val="024D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AutoShape 2" descr="C:\Users\ahtyamovags.ISPOLKOMNCH\Downloads\logo-secondary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5" name="AutoShape 6" descr="C:\Users\ahtyamovags.ISPOLKOMNCH\Downloads\logo-secondary.webp"/>
          <p:cNvSpPr>
            <a:spLocks noChangeAspect="1" noChangeArrowheads="1"/>
          </p:cNvSpPr>
          <p:nvPr/>
        </p:nvSpPr>
        <p:spPr bwMode="auto">
          <a:xfrm>
            <a:off x="307975" y="7937"/>
            <a:ext cx="4683750" cy="4683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3869" y="163478"/>
            <a:ext cx="90302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 smtClean="0">
                <a:solidFill>
                  <a:srgbClr val="5B9BD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Муниципальные меры поддержки</a:t>
            </a:r>
            <a:endParaRPr lang="ru-RU" sz="2000" b="1" dirty="0">
              <a:solidFill>
                <a:srgbClr val="5B9BD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467945"/>
              </p:ext>
            </p:extLst>
          </p:nvPr>
        </p:nvGraphicFramePr>
        <p:xfrm>
          <a:off x="712381" y="1746038"/>
          <a:ext cx="11079125" cy="47573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6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072656">
                  <a:extLst>
                    <a:ext uri="{9D8B030D-6E8A-4147-A177-3AD203B41FA5}">
                      <a16:colId xmlns:a16="http://schemas.microsoft.com/office/drawing/2014/main" xmlns="" val="79046658"/>
                    </a:ext>
                  </a:extLst>
                </a:gridCol>
                <a:gridCol w="3391785">
                  <a:extLst>
                    <a:ext uri="{9D8B030D-6E8A-4147-A177-3AD203B41FA5}">
                      <a16:colId xmlns:a16="http://schemas.microsoft.com/office/drawing/2014/main" xmlns="" val="755998439"/>
                    </a:ext>
                  </a:extLst>
                </a:gridCol>
              </a:tblGrid>
              <a:tr h="825446">
                <a:tc>
                  <a:txBody>
                    <a:bodyPr/>
                    <a:lstStyle/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№</a:t>
                      </a:r>
                    </a:p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п/п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kern="1200" dirty="0" smtClean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 программ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kern="1200" dirty="0" smtClean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32355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ru-RU" sz="1600" b="1" i="0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Освобождение от</a:t>
                      </a:r>
                      <a:r>
                        <a:rPr lang="ru-RU" sz="1600" b="1" i="0" kern="12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6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платы  за размещение летних кафе, находящихся на муниципальной земле  при стационарных объектах,  включенных в схему размещения  сезонных НТО  на период с 1.05.2022 по 30.04.2023</a:t>
                      </a:r>
                      <a:r>
                        <a:rPr lang="ru-RU" sz="1600" b="1" i="0" kern="12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г.</a:t>
                      </a:r>
                      <a:r>
                        <a:rPr lang="ru-RU" sz="16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</a:p>
                    <a:p>
                      <a:endParaRPr lang="ru-RU" sz="1600" b="1" i="0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i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i="0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Проект Постановления  подготовлен и направлен в Прокуратуру города на экспертизу</a:t>
                      </a:r>
                      <a:endParaRPr lang="ru-RU" sz="1600" b="1" i="0" kern="1200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20597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ru-RU" sz="1600" b="1" i="0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t-RU" sz="16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Освобождение  от арендной платы предпринимателей, ведущих деятельность в сфере образования, культуры,</a:t>
                      </a:r>
                      <a:r>
                        <a:rPr lang="tt-RU" sz="1600" b="1" i="0" kern="12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спорта, размещенных в помещениях муниципальной собственности </a:t>
                      </a:r>
                      <a:r>
                        <a:rPr lang="ru-RU" sz="16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период с 1.05.2022 по 30.04.2023</a:t>
                      </a:r>
                      <a:r>
                        <a:rPr lang="ru-RU" sz="1600" b="1" i="0" kern="12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г.</a:t>
                      </a:r>
                      <a:r>
                        <a:rPr lang="ru-RU" sz="16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ru-RU" sz="1600" b="1" i="0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i="0" kern="1200" dirty="0" smtClean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 соответствии с Уставом города  необходимо  принять Решение Городского </a:t>
                      </a:r>
                      <a:r>
                        <a:rPr lang="ru-RU" sz="1600" b="1" i="0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Совета</a:t>
                      </a:r>
                      <a:endParaRPr lang="ru-RU" sz="1600" b="1" i="0" kern="1200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806535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ru-RU" sz="1600" b="1" i="0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Освобождение</a:t>
                      </a:r>
                      <a:r>
                        <a:rPr lang="ru-RU" sz="1600" b="1" i="0" kern="12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предпринимателей, ведущих деятельность в сфере общественного питания,  размещенных в помещениях муниципальной собственности </a:t>
                      </a:r>
                      <a:r>
                        <a:rPr lang="ru-RU" sz="16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период с 1.05.2022 по 30.04.2023</a:t>
                      </a:r>
                      <a:r>
                        <a:rPr lang="ru-RU" sz="1600" b="1" i="0" kern="1200" baseline="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г.</a:t>
                      </a:r>
                      <a:r>
                        <a:rPr lang="ru-RU" sz="1600" b="1" i="0" kern="1200" dirty="0" smtClean="0">
                          <a:solidFill>
                            <a:srgbClr val="024D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</a:p>
                    <a:p>
                      <a:endParaRPr lang="ru-RU" sz="1600" b="1" i="0" kern="1200" dirty="0">
                        <a:solidFill>
                          <a:srgbClr val="024D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kern="1200" dirty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 соответствии с Уставом города  необходимо  принять Решение Городского </a:t>
                      </a:r>
                      <a:r>
                        <a:rPr lang="ru-RU" sz="1600" b="1" i="0" kern="1200" dirty="0" smtClean="0">
                          <a:solidFill>
                            <a:srgbClr val="FF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Совета</a:t>
                      </a:r>
                      <a:endParaRPr lang="ru-RU" sz="1600" b="1" i="0" kern="1200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D6D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520301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422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5772" y="926440"/>
            <a:ext cx="10515600" cy="1020055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Телефоны горячей линии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879890" y="2021966"/>
            <a:ext cx="856126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Министерство экономики РТ   </a:t>
            </a:r>
          </a:p>
          <a:p>
            <a:r>
              <a:rPr lang="ru-RU" sz="24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Тел: </a:t>
            </a:r>
            <a:r>
              <a:rPr lang="ru-RU" sz="28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8(843) </a:t>
            </a:r>
            <a:r>
              <a:rPr lang="ru-RU" sz="28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524-90-90</a:t>
            </a:r>
            <a:endParaRPr lang="ru-RU" sz="28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Региональный представитель Фонда поддержки предпринимательства РТ в городе Набережные Челны</a:t>
            </a:r>
          </a:p>
          <a:p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ru-RU" sz="24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Тел: </a:t>
            </a:r>
            <a:r>
              <a:rPr lang="ru-RU" sz="28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8(8552) 30-59-46</a:t>
            </a:r>
          </a:p>
          <a:p>
            <a:endParaRPr lang="ru-RU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   Управление экономического развития и поддержки предпринимательства Исполнительного комитета городе Набережные </a:t>
            </a:r>
            <a:r>
              <a:rPr lang="ru-RU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Челны</a:t>
            </a:r>
          </a:p>
          <a:p>
            <a:endParaRPr lang="ru-RU" b="1" dirty="0">
              <a:solidFill>
                <a:srgbClr val="024D7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2400" b="1" dirty="0" smtClean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Тел</a:t>
            </a:r>
            <a:r>
              <a:rPr lang="ru-RU" sz="24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ru-RU" sz="28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8(8552) 30-56-27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72" y="2746390"/>
            <a:ext cx="1600238" cy="16002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6" name="Группа 5"/>
          <p:cNvGrpSpPr/>
          <p:nvPr/>
        </p:nvGrpSpPr>
        <p:grpSpPr>
          <a:xfrm>
            <a:off x="2296562" y="1959840"/>
            <a:ext cx="7454020" cy="4418658"/>
            <a:chOff x="1453883" y="1232093"/>
            <a:chExt cx="3548977" cy="782242"/>
          </a:xfrm>
        </p:grpSpPr>
        <p:cxnSp>
          <p:nvCxnSpPr>
            <p:cNvPr id="7" name="Прямая соединительная линия 6"/>
            <p:cNvCxnSpPr/>
            <p:nvPr/>
          </p:nvCxnSpPr>
          <p:spPr bwMode="auto">
            <a:xfrm flipV="1">
              <a:off x="1453883" y="2009212"/>
              <a:ext cx="3548977" cy="29"/>
            </a:xfrm>
            <a:prstGeom prst="line">
              <a:avLst/>
            </a:prstGeom>
            <a:ln w="38100">
              <a:gradFill flip="none" rotWithShape="1">
                <a:gsLst>
                  <a:gs pos="0">
                    <a:srgbClr val="024D76"/>
                  </a:gs>
                  <a:gs pos="100000">
                    <a:srgbClr val="007DCD">
                      <a:alpha val="48000"/>
                    </a:srgbClr>
                  </a:gs>
                  <a:gs pos="54000">
                    <a:srgbClr val="357893">
                      <a:alpha val="8800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 bwMode="auto">
            <a:xfrm>
              <a:off x="1470803" y="1232093"/>
              <a:ext cx="0" cy="782242"/>
            </a:xfrm>
            <a:prstGeom prst="line">
              <a:avLst/>
            </a:prstGeom>
            <a:ln w="88900">
              <a:solidFill>
                <a:srgbClr val="024D7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30045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478111" y="2686773"/>
            <a:ext cx="61676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24D7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Благодарю за внимание !</a:t>
            </a:r>
          </a:p>
        </p:txBody>
      </p:sp>
    </p:spTree>
    <p:extLst>
      <p:ext uri="{BB962C8B-B14F-4D97-AF65-F5344CB8AC3E}">
        <p14:creationId xmlns:p14="http://schemas.microsoft.com/office/powerpoint/2010/main" val="2570728068"/>
      </p:ext>
    </p:extLst>
  </p:cSld>
  <p:clrMapOvr>
    <a:masterClrMapping/>
  </p:clrMapOvr>
</p:sld>
</file>

<file path=ppt/theme/theme1.xml><?xml version="1.0" encoding="utf-8"?>
<a:theme xmlns:a="http://schemas.openxmlformats.org/drawingml/2006/main" name="Специальное оформление">
  <a:themeElements>
    <a:clrScheme name="Другая 4">
      <a:dk1>
        <a:srgbClr val="595959"/>
      </a:dk1>
      <a:lt1>
        <a:srgbClr val="FFFFFF"/>
      </a:lt1>
      <a:dk2>
        <a:srgbClr val="1F497D"/>
      </a:dk2>
      <a:lt2>
        <a:srgbClr val="FFFFFF"/>
      </a:lt2>
      <a:accent1>
        <a:srgbClr val="2A81C6"/>
      </a:accent1>
      <a:accent2>
        <a:srgbClr val="22AAE4"/>
      </a:accent2>
      <a:accent3>
        <a:srgbClr val="2ECAD7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Специальное оформление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Resume colors">
      <a:dk1>
        <a:sysClr val="windowText" lastClr="000000"/>
      </a:dk1>
      <a:lt1>
        <a:sysClr val="window" lastClr="FFFFFF"/>
      </a:lt1>
      <a:dk2>
        <a:srgbClr val="0098F1"/>
      </a:dk2>
      <a:lt2>
        <a:srgbClr val="00498F"/>
      </a:lt2>
      <a:accent1>
        <a:srgbClr val="003C87"/>
      </a:accent1>
      <a:accent2>
        <a:srgbClr val="002E83"/>
      </a:accent2>
      <a:accent3>
        <a:srgbClr val="002473"/>
      </a:accent3>
      <a:accent4>
        <a:srgbClr val="001D64"/>
      </a:accent4>
      <a:accent5>
        <a:srgbClr val="DADADA"/>
      </a:accent5>
      <a:accent6>
        <a:srgbClr val="00593E"/>
      </a:accent6>
      <a:hlink>
        <a:srgbClr val="FFFFFF"/>
      </a:hlink>
      <a:folHlink>
        <a:srgbClr val="FFFFFF"/>
      </a:folHlink>
    </a:clrScheme>
    <a:fontScheme name="Custom 42">
      <a:majorFont>
        <a:latin typeface="Century Gothic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4867673_TF78054755" id="{00F44022-1A0F-4739-B6FB-A0C2C21FC522}" vid="{34A8A4BC-FEC7-4C44-979A-4A068241DE74}"/>
    </a:ext>
  </a:extLst>
</a:theme>
</file>

<file path=ppt/theme/theme4.xml><?xml version="1.0" encoding="utf-8"?>
<a:theme xmlns:a="http://schemas.openxmlformats.org/drawingml/2006/main" name="1_Тема Office">
  <a:themeElements>
    <a:clrScheme name="Resume colors">
      <a:dk1>
        <a:sysClr val="windowText" lastClr="000000"/>
      </a:dk1>
      <a:lt1>
        <a:sysClr val="window" lastClr="FFFFFF"/>
      </a:lt1>
      <a:dk2>
        <a:srgbClr val="0098F1"/>
      </a:dk2>
      <a:lt2>
        <a:srgbClr val="00498F"/>
      </a:lt2>
      <a:accent1>
        <a:srgbClr val="003C87"/>
      </a:accent1>
      <a:accent2>
        <a:srgbClr val="002E83"/>
      </a:accent2>
      <a:accent3>
        <a:srgbClr val="002473"/>
      </a:accent3>
      <a:accent4>
        <a:srgbClr val="001D64"/>
      </a:accent4>
      <a:accent5>
        <a:srgbClr val="DADADA"/>
      </a:accent5>
      <a:accent6>
        <a:srgbClr val="00593E"/>
      </a:accent6>
      <a:hlink>
        <a:srgbClr val="FFFFFF"/>
      </a:hlink>
      <a:folHlink>
        <a:srgbClr val="FFFFFF"/>
      </a:folHlink>
    </a:clrScheme>
    <a:fontScheme name="Custom 42">
      <a:majorFont>
        <a:latin typeface="Century Gothic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4867673_TF78054755" id="{00F44022-1A0F-4739-B6FB-A0C2C21FC522}" vid="{34A8A4BC-FEC7-4C44-979A-4A068241DE74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Другая 4">
    <a:dk1>
      <a:srgbClr val="595959"/>
    </a:dk1>
    <a:lt1>
      <a:srgbClr val="FFFFFF"/>
    </a:lt1>
    <a:dk2>
      <a:srgbClr val="1F497D"/>
    </a:dk2>
    <a:lt2>
      <a:srgbClr val="FFFFFF"/>
    </a:lt2>
    <a:accent1>
      <a:srgbClr val="2A81C6"/>
    </a:accent1>
    <a:accent2>
      <a:srgbClr val="22AAE4"/>
    </a:accent2>
    <a:accent3>
      <a:srgbClr val="2ECAD7"/>
    </a:accent3>
    <a:accent4>
      <a:srgbClr val="FFFFFF"/>
    </a:accent4>
    <a:accent5>
      <a:srgbClr val="FFFFFF"/>
    </a:accent5>
    <a:accent6>
      <a:srgbClr val="FFFFFF"/>
    </a:accent6>
    <a:hlink>
      <a:srgbClr val="FFFFFF"/>
    </a:hlink>
    <a:folHlink>
      <a:srgbClr val="FFFF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26795</TotalTime>
  <Words>3217</Words>
  <Application>Microsoft Office PowerPoint</Application>
  <PresentationFormat>Широкоэкранный</PresentationFormat>
  <Paragraphs>739</Paragraphs>
  <Slides>41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41</vt:i4>
      </vt:variant>
    </vt:vector>
  </HeadingPairs>
  <TitlesOfParts>
    <vt:vector size="54" baseType="lpstr">
      <vt:lpstr>Arial</vt:lpstr>
      <vt:lpstr>Book Antiqua</vt:lpstr>
      <vt:lpstr>Calibri</vt:lpstr>
      <vt:lpstr>Calibri Light</vt:lpstr>
      <vt:lpstr>Century Gothic</vt:lpstr>
      <vt:lpstr>Segoe UI</vt:lpstr>
      <vt:lpstr>Tahoma</vt:lpstr>
      <vt:lpstr>Times New Roman</vt:lpstr>
      <vt:lpstr>Wingdings</vt:lpstr>
      <vt:lpstr>Специальное оформление</vt:lpstr>
      <vt:lpstr>1_Специальное оформление</vt:lpstr>
      <vt:lpstr>Тема Office</vt:lpstr>
      <vt:lpstr>1_Тема Office</vt:lpstr>
      <vt:lpstr>Федеральные,  региональные, муниципальные антикризисные  меры поддержки   </vt:lpstr>
      <vt:lpstr>Федеральные  меры поддержки</vt:lpstr>
      <vt:lpstr>Презентация PowerPoint</vt:lpstr>
      <vt:lpstr>Презентация PowerPoint</vt:lpstr>
      <vt:lpstr>Презентация PowerPoint</vt:lpstr>
      <vt:lpstr>Системообразующие предприятия</vt:lpstr>
      <vt:lpstr>Критерии включения в перечень системообразующих организаций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Региональные  меры поддержки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Муниципальные  меры поддержки</vt:lpstr>
      <vt:lpstr>Презентация PowerPoint</vt:lpstr>
      <vt:lpstr>Презентация PowerPoint</vt:lpstr>
      <vt:lpstr>Презентация PowerPoint</vt:lpstr>
      <vt:lpstr>Телефоны горячей линии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Альфира Махмудовна Садриева</dc:creator>
  <cp:lastModifiedBy>Жаннет Мангуткина Сальманова</cp:lastModifiedBy>
  <cp:revision>2470</cp:revision>
  <cp:lastPrinted>2022-03-31T10:20:17Z</cp:lastPrinted>
  <dcterms:created xsi:type="dcterms:W3CDTF">2017-07-28T06:43:26Z</dcterms:created>
  <dcterms:modified xsi:type="dcterms:W3CDTF">2022-03-31T11:22:58Z</dcterms:modified>
</cp:coreProperties>
</file>